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9" r:id="rId3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09" d="100"/>
          <a:sy n="109" d="100"/>
        </p:scale>
        <p:origin x="126" y="13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841" y="5807202"/>
            <a:ext cx="11551920" cy="0"/>
          </a:xfrm>
          <a:custGeom>
            <a:avLst/>
            <a:gdLst/>
            <a:ahLst/>
            <a:cxnLst/>
            <a:rect l="l" t="t" r="r" b="b"/>
            <a:pathLst>
              <a:path w="11551920">
                <a:moveTo>
                  <a:pt x="0" y="0"/>
                </a:moveTo>
                <a:lnTo>
                  <a:pt x="11551919" y="0"/>
                </a:lnTo>
              </a:path>
            </a:pathLst>
          </a:custGeom>
          <a:ln w="25908">
            <a:solidFill>
              <a:srgbClr val="3CB5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91527" y="755523"/>
            <a:ext cx="292735" cy="365760"/>
          </a:xfrm>
          <a:custGeom>
            <a:avLst/>
            <a:gdLst/>
            <a:ahLst/>
            <a:cxnLst/>
            <a:rect l="l" t="t" r="r" b="b"/>
            <a:pathLst>
              <a:path w="292734" h="365759">
                <a:moveTo>
                  <a:pt x="159410" y="0"/>
                </a:moveTo>
                <a:lnTo>
                  <a:pt x="96986" y="12287"/>
                </a:lnTo>
                <a:lnTo>
                  <a:pt x="45478" y="49529"/>
                </a:lnTo>
                <a:lnTo>
                  <a:pt x="11371" y="108712"/>
                </a:lnTo>
                <a:lnTo>
                  <a:pt x="0" y="187325"/>
                </a:lnTo>
                <a:lnTo>
                  <a:pt x="2771" y="226020"/>
                </a:lnTo>
                <a:lnTo>
                  <a:pt x="24945" y="290980"/>
                </a:lnTo>
                <a:lnTo>
                  <a:pt x="66487" y="337859"/>
                </a:lnTo>
                <a:lnTo>
                  <a:pt x="120727" y="362465"/>
                </a:lnTo>
                <a:lnTo>
                  <a:pt x="150888" y="365505"/>
                </a:lnTo>
                <a:lnTo>
                  <a:pt x="177809" y="363023"/>
                </a:lnTo>
                <a:lnTo>
                  <a:pt x="203257" y="354885"/>
                </a:lnTo>
                <a:lnTo>
                  <a:pt x="226351" y="341485"/>
                </a:lnTo>
                <a:lnTo>
                  <a:pt x="246214" y="323214"/>
                </a:lnTo>
                <a:lnTo>
                  <a:pt x="261726" y="303911"/>
                </a:lnTo>
                <a:lnTo>
                  <a:pt x="179654" y="303911"/>
                </a:lnTo>
                <a:lnTo>
                  <a:pt x="154992" y="301196"/>
                </a:lnTo>
                <a:lnTo>
                  <a:pt x="110583" y="279479"/>
                </a:lnTo>
                <a:lnTo>
                  <a:pt x="74310" y="236616"/>
                </a:lnTo>
                <a:lnTo>
                  <a:pt x="55608" y="176609"/>
                </a:lnTo>
                <a:lnTo>
                  <a:pt x="53441" y="140462"/>
                </a:lnTo>
                <a:lnTo>
                  <a:pt x="292138" y="140462"/>
                </a:lnTo>
                <a:lnTo>
                  <a:pt x="290430" y="118617"/>
                </a:lnTo>
                <a:lnTo>
                  <a:pt x="53441" y="118617"/>
                </a:lnTo>
                <a:lnTo>
                  <a:pt x="56677" y="98282"/>
                </a:lnTo>
                <a:lnTo>
                  <a:pt x="82029" y="51562"/>
                </a:lnTo>
                <a:lnTo>
                  <a:pt x="122446" y="28594"/>
                </a:lnTo>
                <a:lnTo>
                  <a:pt x="138163" y="26797"/>
                </a:lnTo>
                <a:lnTo>
                  <a:pt x="241124" y="26797"/>
                </a:lnTo>
                <a:lnTo>
                  <a:pt x="234798" y="21484"/>
                </a:lnTo>
                <a:lnTo>
                  <a:pt x="212264" y="9540"/>
                </a:lnTo>
                <a:lnTo>
                  <a:pt x="187135" y="2383"/>
                </a:lnTo>
                <a:lnTo>
                  <a:pt x="159410" y="0"/>
                </a:lnTo>
                <a:close/>
              </a:path>
              <a:path w="292734" h="365759">
                <a:moveTo>
                  <a:pt x="280644" y="221361"/>
                </a:moveTo>
                <a:lnTo>
                  <a:pt x="261596" y="260223"/>
                </a:lnTo>
                <a:lnTo>
                  <a:pt x="225056" y="293516"/>
                </a:lnTo>
                <a:lnTo>
                  <a:pt x="179654" y="303911"/>
                </a:lnTo>
                <a:lnTo>
                  <a:pt x="261726" y="303911"/>
                </a:lnTo>
                <a:lnTo>
                  <a:pt x="262925" y="302418"/>
                </a:lnTo>
                <a:lnTo>
                  <a:pt x="276315" y="279479"/>
                </a:lnTo>
                <a:lnTo>
                  <a:pt x="286135" y="254920"/>
                </a:lnTo>
                <a:lnTo>
                  <a:pt x="292252" y="228980"/>
                </a:lnTo>
                <a:lnTo>
                  <a:pt x="280644" y="221361"/>
                </a:lnTo>
                <a:close/>
              </a:path>
              <a:path w="292734" h="365759">
                <a:moveTo>
                  <a:pt x="241124" y="26797"/>
                </a:moveTo>
                <a:lnTo>
                  <a:pt x="138163" y="26797"/>
                </a:lnTo>
                <a:lnTo>
                  <a:pt x="148570" y="27648"/>
                </a:lnTo>
                <a:lnTo>
                  <a:pt x="158689" y="29987"/>
                </a:lnTo>
                <a:lnTo>
                  <a:pt x="193884" y="53403"/>
                </a:lnTo>
                <a:lnTo>
                  <a:pt x="210386" y="90312"/>
                </a:lnTo>
                <a:lnTo>
                  <a:pt x="213296" y="118617"/>
                </a:lnTo>
                <a:lnTo>
                  <a:pt x="290430" y="118617"/>
                </a:lnTo>
                <a:lnTo>
                  <a:pt x="289757" y="110003"/>
                </a:lnTo>
                <a:lnTo>
                  <a:pt x="282728" y="82819"/>
                </a:lnTo>
                <a:lnTo>
                  <a:pt x="271055" y="58898"/>
                </a:lnTo>
                <a:lnTo>
                  <a:pt x="254736" y="38226"/>
                </a:lnTo>
                <a:lnTo>
                  <a:pt x="241124" y="26797"/>
                </a:lnTo>
                <a:close/>
              </a:path>
            </a:pathLst>
          </a:custGeom>
          <a:solidFill>
            <a:srgbClr val="3BB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091" y="706755"/>
            <a:ext cx="2531986" cy="56997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288411" y="755523"/>
            <a:ext cx="257175" cy="355600"/>
          </a:xfrm>
          <a:custGeom>
            <a:avLst/>
            <a:gdLst/>
            <a:ahLst/>
            <a:cxnLst/>
            <a:rect l="l" t="t" r="r" b="b"/>
            <a:pathLst>
              <a:path w="257175" h="355600">
                <a:moveTo>
                  <a:pt x="104901" y="0"/>
                </a:moveTo>
                <a:lnTo>
                  <a:pt x="0" y="42290"/>
                </a:lnTo>
                <a:lnTo>
                  <a:pt x="3810" y="56261"/>
                </a:lnTo>
                <a:lnTo>
                  <a:pt x="10187" y="53976"/>
                </a:lnTo>
                <a:lnTo>
                  <a:pt x="16732" y="52276"/>
                </a:lnTo>
                <a:lnTo>
                  <a:pt x="23419" y="51171"/>
                </a:lnTo>
                <a:lnTo>
                  <a:pt x="30225" y="50673"/>
                </a:lnTo>
                <a:lnTo>
                  <a:pt x="36194" y="50546"/>
                </a:lnTo>
                <a:lnTo>
                  <a:pt x="41910" y="52577"/>
                </a:lnTo>
                <a:lnTo>
                  <a:pt x="57451" y="96583"/>
                </a:lnTo>
                <a:lnTo>
                  <a:pt x="58038" y="277622"/>
                </a:lnTo>
                <a:lnTo>
                  <a:pt x="58259" y="286764"/>
                </a:lnTo>
                <a:lnTo>
                  <a:pt x="49656" y="328802"/>
                </a:lnTo>
                <a:lnTo>
                  <a:pt x="3683" y="341502"/>
                </a:lnTo>
                <a:lnTo>
                  <a:pt x="3683" y="355346"/>
                </a:lnTo>
                <a:lnTo>
                  <a:pt x="180975" y="355346"/>
                </a:lnTo>
                <a:lnTo>
                  <a:pt x="180975" y="341502"/>
                </a:lnTo>
                <a:lnTo>
                  <a:pt x="171753" y="341435"/>
                </a:lnTo>
                <a:lnTo>
                  <a:pt x="162639" y="340296"/>
                </a:lnTo>
                <a:lnTo>
                  <a:pt x="127762" y="318135"/>
                </a:lnTo>
                <a:lnTo>
                  <a:pt x="120650" y="109854"/>
                </a:lnTo>
                <a:lnTo>
                  <a:pt x="129571" y="93360"/>
                </a:lnTo>
                <a:lnTo>
                  <a:pt x="138398" y="79343"/>
                </a:lnTo>
                <a:lnTo>
                  <a:pt x="147081" y="67849"/>
                </a:lnTo>
                <a:lnTo>
                  <a:pt x="155575" y="58927"/>
                </a:lnTo>
                <a:lnTo>
                  <a:pt x="159258" y="54610"/>
                </a:lnTo>
                <a:lnTo>
                  <a:pt x="164591" y="51815"/>
                </a:lnTo>
                <a:lnTo>
                  <a:pt x="170306" y="51307"/>
                </a:lnTo>
                <a:lnTo>
                  <a:pt x="174704" y="52119"/>
                </a:lnTo>
                <a:lnTo>
                  <a:pt x="180244" y="54562"/>
                </a:lnTo>
                <a:lnTo>
                  <a:pt x="186880" y="58648"/>
                </a:lnTo>
                <a:lnTo>
                  <a:pt x="202469" y="70129"/>
                </a:lnTo>
                <a:lnTo>
                  <a:pt x="209994" y="74215"/>
                </a:lnTo>
                <a:lnTo>
                  <a:pt x="251418" y="61864"/>
                </a:lnTo>
                <a:lnTo>
                  <a:pt x="256793" y="42290"/>
                </a:lnTo>
                <a:lnTo>
                  <a:pt x="255887" y="34049"/>
                </a:lnTo>
                <a:lnTo>
                  <a:pt x="227552" y="3413"/>
                </a:lnTo>
                <a:lnTo>
                  <a:pt x="209296" y="380"/>
                </a:lnTo>
                <a:lnTo>
                  <a:pt x="186676" y="5312"/>
                </a:lnTo>
                <a:lnTo>
                  <a:pt x="164353" y="19923"/>
                </a:lnTo>
                <a:lnTo>
                  <a:pt x="142341" y="44225"/>
                </a:lnTo>
                <a:lnTo>
                  <a:pt x="120650" y="78231"/>
                </a:lnTo>
                <a:lnTo>
                  <a:pt x="120650" y="380"/>
                </a:lnTo>
                <a:lnTo>
                  <a:pt x="104901" y="0"/>
                </a:lnTo>
                <a:close/>
              </a:path>
            </a:pathLst>
          </a:custGeom>
          <a:solidFill>
            <a:srgbClr val="3BB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27380" y="1662667"/>
            <a:ext cx="8165592" cy="15406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3CB5E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18819" y="4141470"/>
            <a:ext cx="5781675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333637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BEBEB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CB5E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333637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BEBEB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664" y="6122073"/>
            <a:ext cx="1137259" cy="22951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CB5E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BEBEB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841" y="5807202"/>
            <a:ext cx="11551920" cy="0"/>
          </a:xfrm>
          <a:custGeom>
            <a:avLst/>
            <a:gdLst/>
            <a:ahLst/>
            <a:cxnLst/>
            <a:rect l="l" t="t" r="r" b="b"/>
            <a:pathLst>
              <a:path w="11551920">
                <a:moveTo>
                  <a:pt x="0" y="0"/>
                </a:moveTo>
                <a:lnTo>
                  <a:pt x="11551919" y="0"/>
                </a:lnTo>
              </a:path>
            </a:pathLst>
          </a:custGeom>
          <a:ln w="25908">
            <a:solidFill>
              <a:srgbClr val="3CB5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91527" y="755523"/>
            <a:ext cx="292735" cy="365760"/>
          </a:xfrm>
          <a:custGeom>
            <a:avLst/>
            <a:gdLst/>
            <a:ahLst/>
            <a:cxnLst/>
            <a:rect l="l" t="t" r="r" b="b"/>
            <a:pathLst>
              <a:path w="292734" h="365759">
                <a:moveTo>
                  <a:pt x="159410" y="0"/>
                </a:moveTo>
                <a:lnTo>
                  <a:pt x="96986" y="12287"/>
                </a:lnTo>
                <a:lnTo>
                  <a:pt x="45478" y="49529"/>
                </a:lnTo>
                <a:lnTo>
                  <a:pt x="11371" y="108712"/>
                </a:lnTo>
                <a:lnTo>
                  <a:pt x="0" y="187325"/>
                </a:lnTo>
                <a:lnTo>
                  <a:pt x="2771" y="226020"/>
                </a:lnTo>
                <a:lnTo>
                  <a:pt x="24945" y="290980"/>
                </a:lnTo>
                <a:lnTo>
                  <a:pt x="66487" y="337859"/>
                </a:lnTo>
                <a:lnTo>
                  <a:pt x="120727" y="362465"/>
                </a:lnTo>
                <a:lnTo>
                  <a:pt x="150888" y="365505"/>
                </a:lnTo>
                <a:lnTo>
                  <a:pt x="177809" y="363023"/>
                </a:lnTo>
                <a:lnTo>
                  <a:pt x="203257" y="354885"/>
                </a:lnTo>
                <a:lnTo>
                  <a:pt x="226351" y="341485"/>
                </a:lnTo>
                <a:lnTo>
                  <a:pt x="246214" y="323214"/>
                </a:lnTo>
                <a:lnTo>
                  <a:pt x="261726" y="303911"/>
                </a:lnTo>
                <a:lnTo>
                  <a:pt x="179654" y="303911"/>
                </a:lnTo>
                <a:lnTo>
                  <a:pt x="154992" y="301196"/>
                </a:lnTo>
                <a:lnTo>
                  <a:pt x="110583" y="279479"/>
                </a:lnTo>
                <a:lnTo>
                  <a:pt x="74310" y="236616"/>
                </a:lnTo>
                <a:lnTo>
                  <a:pt x="55608" y="176609"/>
                </a:lnTo>
                <a:lnTo>
                  <a:pt x="53441" y="140462"/>
                </a:lnTo>
                <a:lnTo>
                  <a:pt x="292138" y="140462"/>
                </a:lnTo>
                <a:lnTo>
                  <a:pt x="290430" y="118617"/>
                </a:lnTo>
                <a:lnTo>
                  <a:pt x="53441" y="118617"/>
                </a:lnTo>
                <a:lnTo>
                  <a:pt x="56677" y="98282"/>
                </a:lnTo>
                <a:lnTo>
                  <a:pt x="82029" y="51562"/>
                </a:lnTo>
                <a:lnTo>
                  <a:pt x="122446" y="28594"/>
                </a:lnTo>
                <a:lnTo>
                  <a:pt x="138163" y="26797"/>
                </a:lnTo>
                <a:lnTo>
                  <a:pt x="241124" y="26797"/>
                </a:lnTo>
                <a:lnTo>
                  <a:pt x="234798" y="21484"/>
                </a:lnTo>
                <a:lnTo>
                  <a:pt x="212264" y="9540"/>
                </a:lnTo>
                <a:lnTo>
                  <a:pt x="187135" y="2383"/>
                </a:lnTo>
                <a:lnTo>
                  <a:pt x="159410" y="0"/>
                </a:lnTo>
                <a:close/>
              </a:path>
              <a:path w="292734" h="365759">
                <a:moveTo>
                  <a:pt x="280644" y="221361"/>
                </a:moveTo>
                <a:lnTo>
                  <a:pt x="261596" y="260223"/>
                </a:lnTo>
                <a:lnTo>
                  <a:pt x="225056" y="293516"/>
                </a:lnTo>
                <a:lnTo>
                  <a:pt x="179654" y="303911"/>
                </a:lnTo>
                <a:lnTo>
                  <a:pt x="261726" y="303911"/>
                </a:lnTo>
                <a:lnTo>
                  <a:pt x="262925" y="302418"/>
                </a:lnTo>
                <a:lnTo>
                  <a:pt x="276315" y="279479"/>
                </a:lnTo>
                <a:lnTo>
                  <a:pt x="286135" y="254920"/>
                </a:lnTo>
                <a:lnTo>
                  <a:pt x="292252" y="228980"/>
                </a:lnTo>
                <a:lnTo>
                  <a:pt x="280644" y="221361"/>
                </a:lnTo>
                <a:close/>
              </a:path>
              <a:path w="292734" h="365759">
                <a:moveTo>
                  <a:pt x="241124" y="26797"/>
                </a:moveTo>
                <a:lnTo>
                  <a:pt x="138163" y="26797"/>
                </a:lnTo>
                <a:lnTo>
                  <a:pt x="148570" y="27648"/>
                </a:lnTo>
                <a:lnTo>
                  <a:pt x="158689" y="29987"/>
                </a:lnTo>
                <a:lnTo>
                  <a:pt x="193884" y="53403"/>
                </a:lnTo>
                <a:lnTo>
                  <a:pt x="210386" y="90312"/>
                </a:lnTo>
                <a:lnTo>
                  <a:pt x="213296" y="118617"/>
                </a:lnTo>
                <a:lnTo>
                  <a:pt x="290430" y="118617"/>
                </a:lnTo>
                <a:lnTo>
                  <a:pt x="289757" y="110003"/>
                </a:lnTo>
                <a:lnTo>
                  <a:pt x="282728" y="82819"/>
                </a:lnTo>
                <a:lnTo>
                  <a:pt x="271055" y="58898"/>
                </a:lnTo>
                <a:lnTo>
                  <a:pt x="254736" y="38226"/>
                </a:lnTo>
                <a:lnTo>
                  <a:pt x="241124" y="26797"/>
                </a:lnTo>
                <a:close/>
              </a:path>
            </a:pathLst>
          </a:custGeom>
          <a:solidFill>
            <a:srgbClr val="3BB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091" y="706755"/>
            <a:ext cx="2531986" cy="56997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288411" y="755523"/>
            <a:ext cx="257175" cy="355600"/>
          </a:xfrm>
          <a:custGeom>
            <a:avLst/>
            <a:gdLst/>
            <a:ahLst/>
            <a:cxnLst/>
            <a:rect l="l" t="t" r="r" b="b"/>
            <a:pathLst>
              <a:path w="257175" h="355600">
                <a:moveTo>
                  <a:pt x="104901" y="0"/>
                </a:moveTo>
                <a:lnTo>
                  <a:pt x="0" y="42290"/>
                </a:lnTo>
                <a:lnTo>
                  <a:pt x="3810" y="56261"/>
                </a:lnTo>
                <a:lnTo>
                  <a:pt x="10187" y="53976"/>
                </a:lnTo>
                <a:lnTo>
                  <a:pt x="16732" y="52276"/>
                </a:lnTo>
                <a:lnTo>
                  <a:pt x="23419" y="51171"/>
                </a:lnTo>
                <a:lnTo>
                  <a:pt x="30225" y="50673"/>
                </a:lnTo>
                <a:lnTo>
                  <a:pt x="36194" y="50546"/>
                </a:lnTo>
                <a:lnTo>
                  <a:pt x="41910" y="52577"/>
                </a:lnTo>
                <a:lnTo>
                  <a:pt x="57451" y="96583"/>
                </a:lnTo>
                <a:lnTo>
                  <a:pt x="58038" y="277622"/>
                </a:lnTo>
                <a:lnTo>
                  <a:pt x="58259" y="286764"/>
                </a:lnTo>
                <a:lnTo>
                  <a:pt x="49656" y="328802"/>
                </a:lnTo>
                <a:lnTo>
                  <a:pt x="3683" y="341502"/>
                </a:lnTo>
                <a:lnTo>
                  <a:pt x="3683" y="355346"/>
                </a:lnTo>
                <a:lnTo>
                  <a:pt x="180975" y="355346"/>
                </a:lnTo>
                <a:lnTo>
                  <a:pt x="180975" y="341502"/>
                </a:lnTo>
                <a:lnTo>
                  <a:pt x="171753" y="341435"/>
                </a:lnTo>
                <a:lnTo>
                  <a:pt x="162639" y="340296"/>
                </a:lnTo>
                <a:lnTo>
                  <a:pt x="127762" y="318135"/>
                </a:lnTo>
                <a:lnTo>
                  <a:pt x="120650" y="109854"/>
                </a:lnTo>
                <a:lnTo>
                  <a:pt x="129571" y="93360"/>
                </a:lnTo>
                <a:lnTo>
                  <a:pt x="138398" y="79343"/>
                </a:lnTo>
                <a:lnTo>
                  <a:pt x="147081" y="67849"/>
                </a:lnTo>
                <a:lnTo>
                  <a:pt x="155575" y="58927"/>
                </a:lnTo>
                <a:lnTo>
                  <a:pt x="159258" y="54610"/>
                </a:lnTo>
                <a:lnTo>
                  <a:pt x="164591" y="51815"/>
                </a:lnTo>
                <a:lnTo>
                  <a:pt x="170306" y="51307"/>
                </a:lnTo>
                <a:lnTo>
                  <a:pt x="174704" y="52119"/>
                </a:lnTo>
                <a:lnTo>
                  <a:pt x="180244" y="54562"/>
                </a:lnTo>
                <a:lnTo>
                  <a:pt x="186880" y="58648"/>
                </a:lnTo>
                <a:lnTo>
                  <a:pt x="202469" y="70129"/>
                </a:lnTo>
                <a:lnTo>
                  <a:pt x="209994" y="74215"/>
                </a:lnTo>
                <a:lnTo>
                  <a:pt x="251418" y="61864"/>
                </a:lnTo>
                <a:lnTo>
                  <a:pt x="256793" y="42290"/>
                </a:lnTo>
                <a:lnTo>
                  <a:pt x="255887" y="34049"/>
                </a:lnTo>
                <a:lnTo>
                  <a:pt x="227552" y="3413"/>
                </a:lnTo>
                <a:lnTo>
                  <a:pt x="209296" y="380"/>
                </a:lnTo>
                <a:lnTo>
                  <a:pt x="186676" y="5312"/>
                </a:lnTo>
                <a:lnTo>
                  <a:pt x="164353" y="19923"/>
                </a:lnTo>
                <a:lnTo>
                  <a:pt x="142341" y="44225"/>
                </a:lnTo>
                <a:lnTo>
                  <a:pt x="120650" y="78231"/>
                </a:lnTo>
                <a:lnTo>
                  <a:pt x="120650" y="380"/>
                </a:lnTo>
                <a:lnTo>
                  <a:pt x="104901" y="0"/>
                </a:lnTo>
                <a:close/>
              </a:path>
            </a:pathLst>
          </a:custGeom>
          <a:solidFill>
            <a:srgbClr val="3BB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CB5E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BEBEB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BEBEB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7664" y="6122073"/>
            <a:ext cx="1137259" cy="22951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38783" y="204292"/>
            <a:ext cx="9314433" cy="1002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3CB5E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5630" y="1424432"/>
            <a:ext cx="10998200" cy="4449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333637"/>
                </a:solidFill>
                <a:latin typeface="Georgia"/>
                <a:cs typeface="Georgia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71198" y="6128229"/>
            <a:ext cx="229234" cy="167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BEBEB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thinkculturalhealth.hhs.gov/clas/standard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empowerhealthcaresolutionsPR@" TargetMode="External"/><Relationship Id="rId2" Type="http://schemas.openxmlformats.org/officeDocument/2006/relationships/hyperlink" Target="mailto:empowerhealthcaresolutionsPR@getempowerhealth.co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da.gov/" TargetMode="External"/><Relationship Id="rId3" Type="http://schemas.openxmlformats.org/officeDocument/2006/relationships/hyperlink" Target="http://teachback.org/" TargetMode="External"/><Relationship Id="rId7" Type="http://schemas.openxmlformats.org/officeDocument/2006/relationships/hyperlink" Target="http://www.ihi.org/resources/Pages/Tools/Ask-Me-3-Good-Questions-for-Your-Good-Health.aspx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cccm.thinkculturalhealth.hhs.gov/" TargetMode="External"/><Relationship Id="rId5" Type="http://schemas.openxmlformats.org/officeDocument/2006/relationships/hyperlink" Target="https://www.iceforhealth.org/" TargetMode="External"/><Relationship Id="rId4" Type="http://schemas.openxmlformats.org/officeDocument/2006/relationships/hyperlink" Target="https://minorityhealth.hhs.gov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ourcesforintegratedcare.com/" TargetMode="External"/><Relationship Id="rId2" Type="http://schemas.openxmlformats.org/officeDocument/2006/relationships/hyperlink" Target="https://www.arkansasmarshallese.org/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98307" y="0"/>
            <a:ext cx="4393692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100"/>
              </a:lnSpc>
              <a:spcBef>
                <a:spcPts val="100"/>
              </a:spcBef>
            </a:pPr>
            <a:r>
              <a:rPr sz="4000" dirty="0"/>
              <a:t>Cultural</a:t>
            </a:r>
            <a:r>
              <a:rPr sz="4000" spc="-120" dirty="0"/>
              <a:t> </a:t>
            </a:r>
            <a:r>
              <a:rPr sz="4000" dirty="0"/>
              <a:t>Competency</a:t>
            </a:r>
            <a:r>
              <a:rPr sz="4000" spc="-125" dirty="0"/>
              <a:t> </a:t>
            </a:r>
            <a:r>
              <a:rPr sz="4000" spc="-25" dirty="0"/>
              <a:t>and </a:t>
            </a:r>
            <a:r>
              <a:rPr sz="4000" dirty="0"/>
              <a:t>Patient</a:t>
            </a:r>
            <a:r>
              <a:rPr sz="4000" spc="-175" dirty="0"/>
              <a:t> </a:t>
            </a:r>
            <a:r>
              <a:rPr sz="4000" spc="-10" dirty="0"/>
              <a:t>Engagement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*This</a:t>
            </a:r>
            <a:r>
              <a:rPr sz="1800" spc="-50" dirty="0"/>
              <a:t> </a:t>
            </a:r>
            <a:r>
              <a:rPr sz="1800" dirty="0"/>
              <a:t>training</a:t>
            </a:r>
            <a:r>
              <a:rPr sz="1800" spc="-50" dirty="0"/>
              <a:t> </a:t>
            </a:r>
            <a:r>
              <a:rPr sz="1800" dirty="0"/>
              <a:t>is</a:t>
            </a:r>
            <a:r>
              <a:rPr sz="1800" spc="-45" dirty="0"/>
              <a:t> </a:t>
            </a:r>
            <a:r>
              <a:rPr sz="1800" dirty="0"/>
              <a:t>applicable</a:t>
            </a:r>
            <a:r>
              <a:rPr sz="1800" spc="-55" dirty="0"/>
              <a:t> </a:t>
            </a:r>
            <a:r>
              <a:rPr sz="1800" dirty="0"/>
              <a:t>for</a:t>
            </a:r>
            <a:r>
              <a:rPr sz="1800" spc="-35" dirty="0"/>
              <a:t> </a:t>
            </a:r>
            <a:r>
              <a:rPr sz="1800" dirty="0"/>
              <a:t>providers</a:t>
            </a:r>
            <a:r>
              <a:rPr sz="1800" spc="-25" dirty="0"/>
              <a:t> </a:t>
            </a:r>
            <a:r>
              <a:rPr sz="1800" dirty="0"/>
              <a:t>and/or</a:t>
            </a:r>
            <a:r>
              <a:rPr sz="1800" spc="-25" dirty="0"/>
              <a:t> </a:t>
            </a:r>
            <a:r>
              <a:rPr sz="1800" spc="-10" dirty="0"/>
              <a:t>office </a:t>
            </a:r>
            <a:r>
              <a:rPr sz="1800" dirty="0"/>
              <a:t>staff,</a:t>
            </a:r>
            <a:r>
              <a:rPr sz="1800" spc="-35" dirty="0"/>
              <a:t> </a:t>
            </a:r>
            <a:r>
              <a:rPr sz="1800" dirty="0"/>
              <a:t>office</a:t>
            </a:r>
            <a:r>
              <a:rPr sz="1800" spc="-35" dirty="0"/>
              <a:t> </a:t>
            </a:r>
            <a:r>
              <a:rPr sz="1800" dirty="0"/>
              <a:t>managers</a:t>
            </a:r>
            <a:r>
              <a:rPr sz="1800" spc="-40" dirty="0"/>
              <a:t> </a:t>
            </a:r>
            <a:r>
              <a:rPr sz="1800" dirty="0"/>
              <a:t>or</a:t>
            </a:r>
            <a:r>
              <a:rPr sz="1800" spc="-25" dirty="0"/>
              <a:t> </a:t>
            </a:r>
            <a:r>
              <a:rPr sz="1800" dirty="0"/>
              <a:t>anyone</a:t>
            </a:r>
            <a:r>
              <a:rPr sz="1800" spc="-35" dirty="0"/>
              <a:t> </a:t>
            </a:r>
            <a:r>
              <a:rPr sz="1800" spc="-10" dirty="0"/>
              <a:t>designated</a:t>
            </a:r>
            <a:r>
              <a:rPr sz="1800" spc="-40" dirty="0"/>
              <a:t> </a:t>
            </a:r>
            <a:r>
              <a:rPr sz="1800" dirty="0"/>
              <a:t>by</a:t>
            </a:r>
            <a:r>
              <a:rPr sz="1800" spc="-30" dirty="0"/>
              <a:t> </a:t>
            </a:r>
            <a:r>
              <a:rPr sz="1800" dirty="0"/>
              <a:t>a</a:t>
            </a:r>
            <a:r>
              <a:rPr sz="1800" spc="-25" dirty="0"/>
              <a:t> </a:t>
            </a:r>
            <a:r>
              <a:rPr sz="1800" spc="-10" dirty="0"/>
              <a:t>provider </a:t>
            </a:r>
            <a:r>
              <a:rPr sz="1800" dirty="0"/>
              <a:t>as</a:t>
            </a:r>
            <a:r>
              <a:rPr sz="1800" spc="-50" dirty="0"/>
              <a:t> </a:t>
            </a:r>
            <a:r>
              <a:rPr sz="1800" dirty="0"/>
              <a:t>a</a:t>
            </a:r>
            <a:r>
              <a:rPr sz="1800" spc="-40" dirty="0"/>
              <a:t> </a:t>
            </a:r>
            <a:r>
              <a:rPr sz="1800" dirty="0"/>
              <a:t>representative</a:t>
            </a:r>
            <a:r>
              <a:rPr sz="1800" spc="-50" dirty="0"/>
              <a:t> </a:t>
            </a:r>
            <a:r>
              <a:rPr sz="1800" dirty="0"/>
              <a:t>of</a:t>
            </a:r>
            <a:r>
              <a:rPr sz="1800" spc="-40" dirty="0"/>
              <a:t> </a:t>
            </a:r>
            <a:r>
              <a:rPr sz="1800" dirty="0"/>
              <a:t>the</a:t>
            </a:r>
            <a:r>
              <a:rPr sz="1800" spc="-40" dirty="0"/>
              <a:t> </a:t>
            </a:r>
            <a:r>
              <a:rPr sz="1800" dirty="0"/>
              <a:t>provider’s</a:t>
            </a:r>
            <a:r>
              <a:rPr sz="1800" spc="-30" dirty="0"/>
              <a:t> </a:t>
            </a:r>
            <a:r>
              <a:rPr sz="1800" spc="-10" dirty="0"/>
              <a:t>site(s).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058" y="490169"/>
            <a:ext cx="104349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A</a:t>
            </a:r>
            <a:r>
              <a:rPr sz="2800" spc="-80" dirty="0"/>
              <a:t> </a:t>
            </a:r>
            <a:r>
              <a:rPr sz="2800" dirty="0"/>
              <a:t>Health</a:t>
            </a:r>
            <a:r>
              <a:rPr sz="2800" spc="-65" dirty="0"/>
              <a:t> </a:t>
            </a:r>
            <a:r>
              <a:rPr sz="2800" dirty="0"/>
              <a:t>Care</a:t>
            </a:r>
            <a:r>
              <a:rPr sz="2800" spc="-95" dirty="0"/>
              <a:t> </a:t>
            </a:r>
            <a:r>
              <a:rPr sz="2800" dirty="0"/>
              <a:t>Encounter</a:t>
            </a:r>
            <a:r>
              <a:rPr sz="2800" spc="-60" dirty="0"/>
              <a:t> </a:t>
            </a:r>
            <a:r>
              <a:rPr sz="2800" dirty="0"/>
              <a:t>Includes</a:t>
            </a:r>
            <a:r>
              <a:rPr sz="2800" spc="-45" dirty="0"/>
              <a:t> </a:t>
            </a:r>
            <a:r>
              <a:rPr sz="2800" dirty="0"/>
              <a:t>Multiple</a:t>
            </a:r>
            <a:r>
              <a:rPr sz="2800" spc="-70" dirty="0"/>
              <a:t> </a:t>
            </a:r>
            <a:r>
              <a:rPr sz="2800" spc="-10" dirty="0"/>
              <a:t>Components.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542276" y="1671827"/>
            <a:ext cx="3683635" cy="3869690"/>
          </a:xfrm>
          <a:prstGeom prst="rect">
            <a:avLst/>
          </a:prstGeom>
          <a:solidFill>
            <a:srgbClr val="3CB5E6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5"/>
              </a:spcBef>
            </a:pPr>
            <a:endParaRPr sz="2400">
              <a:latin typeface="Times New Roman"/>
              <a:cs typeface="Times New Roman"/>
            </a:endParaRPr>
          </a:p>
          <a:p>
            <a:pPr marL="196850" marR="188595" indent="-1905" algn="ctr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Because</a:t>
            </a:r>
            <a:r>
              <a:rPr sz="24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each</a:t>
            </a:r>
            <a:r>
              <a:rPr sz="24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individual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patient</a:t>
            </a:r>
            <a:r>
              <a:rPr sz="2400" spc="-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brings</a:t>
            </a:r>
            <a:r>
              <a:rPr sz="24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his</a:t>
            </a:r>
            <a:r>
              <a:rPr sz="24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or</a:t>
            </a:r>
            <a:r>
              <a:rPr sz="2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her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cultural</a:t>
            </a:r>
            <a:r>
              <a:rPr sz="24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background</a:t>
            </a:r>
            <a:r>
              <a:rPr sz="24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24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visit,</a:t>
            </a:r>
            <a:r>
              <a:rPr sz="2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there</a:t>
            </a:r>
            <a:r>
              <a:rPr sz="2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are</a:t>
            </a:r>
            <a:r>
              <a:rPr sz="2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Georgia"/>
                <a:cs typeface="Georgia"/>
              </a:rPr>
              <a:t>many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cultures</a:t>
            </a:r>
            <a:r>
              <a:rPr sz="2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at</a:t>
            </a:r>
            <a:r>
              <a:rPr sz="24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work</a:t>
            </a:r>
            <a:r>
              <a:rPr sz="2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2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Georgia"/>
                <a:cs typeface="Georgia"/>
              </a:rPr>
              <a:t>each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health</a:t>
            </a:r>
            <a:r>
              <a:rPr sz="24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care</a:t>
            </a:r>
            <a:r>
              <a:rPr sz="24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visit.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813304" y="1196339"/>
            <a:ext cx="2193290" cy="1264920"/>
            <a:chOff x="2813304" y="1196339"/>
            <a:chExt cx="2193290" cy="1264920"/>
          </a:xfrm>
        </p:grpSpPr>
        <p:sp>
          <p:nvSpPr>
            <p:cNvPr id="5" name="object 5"/>
            <p:cNvSpPr/>
            <p:nvPr/>
          </p:nvSpPr>
          <p:spPr>
            <a:xfrm>
              <a:off x="2819400" y="1202435"/>
              <a:ext cx="2181225" cy="1252855"/>
            </a:xfrm>
            <a:custGeom>
              <a:avLst/>
              <a:gdLst/>
              <a:ahLst/>
              <a:cxnLst/>
              <a:rect l="l" t="t" r="r" b="b"/>
              <a:pathLst>
                <a:path w="2181225" h="1252855">
                  <a:moveTo>
                    <a:pt x="1972055" y="0"/>
                  </a:moveTo>
                  <a:lnTo>
                    <a:pt x="208787" y="0"/>
                  </a:lnTo>
                  <a:lnTo>
                    <a:pt x="160913" y="5513"/>
                  </a:lnTo>
                  <a:lnTo>
                    <a:pt x="116965" y="21220"/>
                  </a:lnTo>
                  <a:lnTo>
                    <a:pt x="78199" y="45866"/>
                  </a:lnTo>
                  <a:lnTo>
                    <a:pt x="45866" y="78199"/>
                  </a:lnTo>
                  <a:lnTo>
                    <a:pt x="21220" y="116965"/>
                  </a:lnTo>
                  <a:lnTo>
                    <a:pt x="5513" y="160913"/>
                  </a:lnTo>
                  <a:lnTo>
                    <a:pt x="0" y="208787"/>
                  </a:lnTo>
                  <a:lnTo>
                    <a:pt x="0" y="1043939"/>
                  </a:lnTo>
                  <a:lnTo>
                    <a:pt x="5513" y="1091814"/>
                  </a:lnTo>
                  <a:lnTo>
                    <a:pt x="21220" y="1135762"/>
                  </a:lnTo>
                  <a:lnTo>
                    <a:pt x="45866" y="1174528"/>
                  </a:lnTo>
                  <a:lnTo>
                    <a:pt x="78199" y="1206861"/>
                  </a:lnTo>
                  <a:lnTo>
                    <a:pt x="116965" y="1231507"/>
                  </a:lnTo>
                  <a:lnTo>
                    <a:pt x="160913" y="1247214"/>
                  </a:lnTo>
                  <a:lnTo>
                    <a:pt x="208787" y="1252727"/>
                  </a:lnTo>
                  <a:lnTo>
                    <a:pt x="1972055" y="1252727"/>
                  </a:lnTo>
                  <a:lnTo>
                    <a:pt x="2019930" y="1247214"/>
                  </a:lnTo>
                  <a:lnTo>
                    <a:pt x="2063878" y="1231507"/>
                  </a:lnTo>
                  <a:lnTo>
                    <a:pt x="2102644" y="1206861"/>
                  </a:lnTo>
                  <a:lnTo>
                    <a:pt x="2134977" y="1174528"/>
                  </a:lnTo>
                  <a:lnTo>
                    <a:pt x="2159623" y="1135762"/>
                  </a:lnTo>
                  <a:lnTo>
                    <a:pt x="2175330" y="1091814"/>
                  </a:lnTo>
                  <a:lnTo>
                    <a:pt x="2180844" y="1043939"/>
                  </a:lnTo>
                  <a:lnTo>
                    <a:pt x="2180844" y="208787"/>
                  </a:lnTo>
                  <a:lnTo>
                    <a:pt x="2175330" y="160913"/>
                  </a:lnTo>
                  <a:lnTo>
                    <a:pt x="2159623" y="116965"/>
                  </a:lnTo>
                  <a:lnTo>
                    <a:pt x="2134977" y="78199"/>
                  </a:lnTo>
                  <a:lnTo>
                    <a:pt x="2102644" y="45866"/>
                  </a:lnTo>
                  <a:lnTo>
                    <a:pt x="2063878" y="21220"/>
                  </a:lnTo>
                  <a:lnTo>
                    <a:pt x="2019930" y="5513"/>
                  </a:lnTo>
                  <a:lnTo>
                    <a:pt x="1972055" y="0"/>
                  </a:lnTo>
                  <a:close/>
                </a:path>
              </a:pathLst>
            </a:custGeom>
            <a:solidFill>
              <a:srgbClr val="3CAD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19400" y="1202435"/>
              <a:ext cx="2181225" cy="1252855"/>
            </a:xfrm>
            <a:custGeom>
              <a:avLst/>
              <a:gdLst/>
              <a:ahLst/>
              <a:cxnLst/>
              <a:rect l="l" t="t" r="r" b="b"/>
              <a:pathLst>
                <a:path w="2181225" h="1252855">
                  <a:moveTo>
                    <a:pt x="0" y="208787"/>
                  </a:moveTo>
                  <a:lnTo>
                    <a:pt x="5513" y="160913"/>
                  </a:lnTo>
                  <a:lnTo>
                    <a:pt x="21220" y="116965"/>
                  </a:lnTo>
                  <a:lnTo>
                    <a:pt x="45866" y="78199"/>
                  </a:lnTo>
                  <a:lnTo>
                    <a:pt x="78199" y="45866"/>
                  </a:lnTo>
                  <a:lnTo>
                    <a:pt x="116965" y="21220"/>
                  </a:lnTo>
                  <a:lnTo>
                    <a:pt x="160913" y="5513"/>
                  </a:lnTo>
                  <a:lnTo>
                    <a:pt x="208787" y="0"/>
                  </a:lnTo>
                  <a:lnTo>
                    <a:pt x="1972055" y="0"/>
                  </a:lnTo>
                  <a:lnTo>
                    <a:pt x="2019930" y="5513"/>
                  </a:lnTo>
                  <a:lnTo>
                    <a:pt x="2063878" y="21220"/>
                  </a:lnTo>
                  <a:lnTo>
                    <a:pt x="2102644" y="45866"/>
                  </a:lnTo>
                  <a:lnTo>
                    <a:pt x="2134977" y="78199"/>
                  </a:lnTo>
                  <a:lnTo>
                    <a:pt x="2159623" y="116965"/>
                  </a:lnTo>
                  <a:lnTo>
                    <a:pt x="2175330" y="160913"/>
                  </a:lnTo>
                  <a:lnTo>
                    <a:pt x="2180844" y="208787"/>
                  </a:lnTo>
                  <a:lnTo>
                    <a:pt x="2180844" y="1043939"/>
                  </a:lnTo>
                  <a:lnTo>
                    <a:pt x="2175330" y="1091814"/>
                  </a:lnTo>
                  <a:lnTo>
                    <a:pt x="2159623" y="1135762"/>
                  </a:lnTo>
                  <a:lnTo>
                    <a:pt x="2134977" y="1174528"/>
                  </a:lnTo>
                  <a:lnTo>
                    <a:pt x="2102644" y="1206861"/>
                  </a:lnTo>
                  <a:lnTo>
                    <a:pt x="2063878" y="1231507"/>
                  </a:lnTo>
                  <a:lnTo>
                    <a:pt x="2019930" y="1247214"/>
                  </a:lnTo>
                  <a:lnTo>
                    <a:pt x="1972055" y="1252727"/>
                  </a:lnTo>
                  <a:lnTo>
                    <a:pt x="208787" y="1252727"/>
                  </a:lnTo>
                  <a:lnTo>
                    <a:pt x="160913" y="1247214"/>
                  </a:lnTo>
                  <a:lnTo>
                    <a:pt x="116965" y="1231507"/>
                  </a:lnTo>
                  <a:lnTo>
                    <a:pt x="78199" y="1206861"/>
                  </a:lnTo>
                  <a:lnTo>
                    <a:pt x="45866" y="1174528"/>
                  </a:lnTo>
                  <a:lnTo>
                    <a:pt x="21220" y="1135762"/>
                  </a:lnTo>
                  <a:lnTo>
                    <a:pt x="5513" y="1091814"/>
                  </a:lnTo>
                  <a:lnTo>
                    <a:pt x="0" y="1043939"/>
                  </a:lnTo>
                  <a:lnTo>
                    <a:pt x="0" y="208787"/>
                  </a:lnTo>
                  <a:close/>
                </a:path>
              </a:pathLst>
            </a:custGeom>
            <a:ln w="12192">
              <a:solidFill>
                <a:srgbClr val="2A84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065779" y="1441526"/>
            <a:ext cx="16871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81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Culture</a:t>
            </a:r>
            <a:r>
              <a:rPr sz="2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biomedicine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33983" y="2737104"/>
            <a:ext cx="2524125" cy="1175385"/>
            <a:chOff x="633983" y="2737104"/>
            <a:chExt cx="2524125" cy="1175385"/>
          </a:xfrm>
        </p:grpSpPr>
        <p:sp>
          <p:nvSpPr>
            <p:cNvPr id="9" name="object 9"/>
            <p:cNvSpPr/>
            <p:nvPr/>
          </p:nvSpPr>
          <p:spPr>
            <a:xfrm>
              <a:off x="640079" y="2743200"/>
              <a:ext cx="2512060" cy="1163320"/>
            </a:xfrm>
            <a:custGeom>
              <a:avLst/>
              <a:gdLst/>
              <a:ahLst/>
              <a:cxnLst/>
              <a:rect l="l" t="t" r="r" b="b"/>
              <a:pathLst>
                <a:path w="2512060" h="1163320">
                  <a:moveTo>
                    <a:pt x="2317750" y="0"/>
                  </a:moveTo>
                  <a:lnTo>
                    <a:pt x="193801" y="0"/>
                  </a:lnTo>
                  <a:lnTo>
                    <a:pt x="149364" y="5117"/>
                  </a:lnTo>
                  <a:lnTo>
                    <a:pt x="108572" y="19693"/>
                  </a:lnTo>
                  <a:lnTo>
                    <a:pt x="72588" y="42567"/>
                  </a:lnTo>
                  <a:lnTo>
                    <a:pt x="42575" y="72577"/>
                  </a:lnTo>
                  <a:lnTo>
                    <a:pt x="19697" y="108560"/>
                  </a:lnTo>
                  <a:lnTo>
                    <a:pt x="5118" y="149356"/>
                  </a:lnTo>
                  <a:lnTo>
                    <a:pt x="0" y="193801"/>
                  </a:lnTo>
                  <a:lnTo>
                    <a:pt x="0" y="969010"/>
                  </a:lnTo>
                  <a:lnTo>
                    <a:pt x="5118" y="1013455"/>
                  </a:lnTo>
                  <a:lnTo>
                    <a:pt x="19697" y="1054251"/>
                  </a:lnTo>
                  <a:lnTo>
                    <a:pt x="42575" y="1090234"/>
                  </a:lnTo>
                  <a:lnTo>
                    <a:pt x="72588" y="1120244"/>
                  </a:lnTo>
                  <a:lnTo>
                    <a:pt x="108572" y="1143118"/>
                  </a:lnTo>
                  <a:lnTo>
                    <a:pt x="149364" y="1157694"/>
                  </a:lnTo>
                  <a:lnTo>
                    <a:pt x="193801" y="1162812"/>
                  </a:lnTo>
                  <a:lnTo>
                    <a:pt x="2317750" y="1162812"/>
                  </a:lnTo>
                  <a:lnTo>
                    <a:pt x="2362195" y="1157694"/>
                  </a:lnTo>
                  <a:lnTo>
                    <a:pt x="2402991" y="1143118"/>
                  </a:lnTo>
                  <a:lnTo>
                    <a:pt x="2438974" y="1120244"/>
                  </a:lnTo>
                  <a:lnTo>
                    <a:pt x="2468984" y="1090234"/>
                  </a:lnTo>
                  <a:lnTo>
                    <a:pt x="2491858" y="1054251"/>
                  </a:lnTo>
                  <a:lnTo>
                    <a:pt x="2506434" y="1013455"/>
                  </a:lnTo>
                  <a:lnTo>
                    <a:pt x="2511552" y="969010"/>
                  </a:lnTo>
                  <a:lnTo>
                    <a:pt x="2511552" y="193801"/>
                  </a:lnTo>
                  <a:lnTo>
                    <a:pt x="2506434" y="149356"/>
                  </a:lnTo>
                  <a:lnTo>
                    <a:pt x="2491858" y="108560"/>
                  </a:lnTo>
                  <a:lnTo>
                    <a:pt x="2468984" y="72577"/>
                  </a:lnTo>
                  <a:lnTo>
                    <a:pt x="2438974" y="42567"/>
                  </a:lnTo>
                  <a:lnTo>
                    <a:pt x="2402991" y="19693"/>
                  </a:lnTo>
                  <a:lnTo>
                    <a:pt x="2362195" y="5117"/>
                  </a:lnTo>
                  <a:lnTo>
                    <a:pt x="2317750" y="0"/>
                  </a:lnTo>
                  <a:close/>
                </a:path>
              </a:pathLst>
            </a:custGeom>
            <a:solidFill>
              <a:srgbClr val="3CAD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40079" y="2743200"/>
              <a:ext cx="2512060" cy="1163320"/>
            </a:xfrm>
            <a:custGeom>
              <a:avLst/>
              <a:gdLst/>
              <a:ahLst/>
              <a:cxnLst/>
              <a:rect l="l" t="t" r="r" b="b"/>
              <a:pathLst>
                <a:path w="2512060" h="1163320">
                  <a:moveTo>
                    <a:pt x="0" y="193801"/>
                  </a:moveTo>
                  <a:lnTo>
                    <a:pt x="5118" y="149356"/>
                  </a:lnTo>
                  <a:lnTo>
                    <a:pt x="19697" y="108560"/>
                  </a:lnTo>
                  <a:lnTo>
                    <a:pt x="42575" y="72577"/>
                  </a:lnTo>
                  <a:lnTo>
                    <a:pt x="72588" y="42567"/>
                  </a:lnTo>
                  <a:lnTo>
                    <a:pt x="108572" y="19693"/>
                  </a:lnTo>
                  <a:lnTo>
                    <a:pt x="149364" y="5117"/>
                  </a:lnTo>
                  <a:lnTo>
                    <a:pt x="193801" y="0"/>
                  </a:lnTo>
                  <a:lnTo>
                    <a:pt x="2317750" y="0"/>
                  </a:lnTo>
                  <a:lnTo>
                    <a:pt x="2362195" y="5117"/>
                  </a:lnTo>
                  <a:lnTo>
                    <a:pt x="2402991" y="19693"/>
                  </a:lnTo>
                  <a:lnTo>
                    <a:pt x="2438974" y="42567"/>
                  </a:lnTo>
                  <a:lnTo>
                    <a:pt x="2468984" y="72577"/>
                  </a:lnTo>
                  <a:lnTo>
                    <a:pt x="2491858" y="108560"/>
                  </a:lnTo>
                  <a:lnTo>
                    <a:pt x="2506434" y="149356"/>
                  </a:lnTo>
                  <a:lnTo>
                    <a:pt x="2511552" y="193801"/>
                  </a:lnTo>
                  <a:lnTo>
                    <a:pt x="2511552" y="969010"/>
                  </a:lnTo>
                  <a:lnTo>
                    <a:pt x="2506434" y="1013455"/>
                  </a:lnTo>
                  <a:lnTo>
                    <a:pt x="2491858" y="1054251"/>
                  </a:lnTo>
                  <a:lnTo>
                    <a:pt x="2468984" y="1090234"/>
                  </a:lnTo>
                  <a:lnTo>
                    <a:pt x="2438974" y="1120244"/>
                  </a:lnTo>
                  <a:lnTo>
                    <a:pt x="2402991" y="1143118"/>
                  </a:lnTo>
                  <a:lnTo>
                    <a:pt x="2362195" y="1157694"/>
                  </a:lnTo>
                  <a:lnTo>
                    <a:pt x="2317750" y="1162812"/>
                  </a:lnTo>
                  <a:lnTo>
                    <a:pt x="193801" y="1162812"/>
                  </a:lnTo>
                  <a:lnTo>
                    <a:pt x="149364" y="1157694"/>
                  </a:lnTo>
                  <a:lnTo>
                    <a:pt x="108572" y="1143118"/>
                  </a:lnTo>
                  <a:lnTo>
                    <a:pt x="72588" y="1120244"/>
                  </a:lnTo>
                  <a:lnTo>
                    <a:pt x="42575" y="1090234"/>
                  </a:lnTo>
                  <a:lnTo>
                    <a:pt x="19697" y="1054251"/>
                  </a:lnTo>
                  <a:lnTo>
                    <a:pt x="5118" y="1013455"/>
                  </a:lnTo>
                  <a:lnTo>
                    <a:pt x="0" y="969010"/>
                  </a:lnTo>
                  <a:lnTo>
                    <a:pt x="0" y="193801"/>
                  </a:lnTo>
                  <a:close/>
                </a:path>
              </a:pathLst>
            </a:custGeom>
            <a:ln w="12192">
              <a:solidFill>
                <a:srgbClr val="2A84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845007" y="2970022"/>
            <a:ext cx="20993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Culture</a:t>
            </a:r>
            <a:r>
              <a:rPr sz="22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22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health</a:t>
            </a:r>
            <a:endParaRPr sz="2200">
              <a:latin typeface="Georgia"/>
              <a:cs typeface="Georgia"/>
            </a:endParaRPr>
          </a:p>
          <a:p>
            <a:pPr marL="111125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care</a:t>
            </a:r>
            <a:r>
              <a:rPr sz="22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institution</a:t>
            </a:r>
            <a:endParaRPr sz="2200">
              <a:latin typeface="Georgia"/>
              <a:cs typeface="Georg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735067" y="2737104"/>
            <a:ext cx="2453640" cy="1175385"/>
            <a:chOff x="4735067" y="2737104"/>
            <a:chExt cx="2453640" cy="1175385"/>
          </a:xfrm>
        </p:grpSpPr>
        <p:sp>
          <p:nvSpPr>
            <p:cNvPr id="13" name="object 13"/>
            <p:cNvSpPr/>
            <p:nvPr/>
          </p:nvSpPr>
          <p:spPr>
            <a:xfrm>
              <a:off x="4741163" y="2743200"/>
              <a:ext cx="2441575" cy="1163320"/>
            </a:xfrm>
            <a:custGeom>
              <a:avLst/>
              <a:gdLst/>
              <a:ahLst/>
              <a:cxnLst/>
              <a:rect l="l" t="t" r="r" b="b"/>
              <a:pathLst>
                <a:path w="2441575" h="1163320">
                  <a:moveTo>
                    <a:pt x="2247645" y="0"/>
                  </a:moveTo>
                  <a:lnTo>
                    <a:pt x="193801" y="0"/>
                  </a:lnTo>
                  <a:lnTo>
                    <a:pt x="149356" y="5117"/>
                  </a:lnTo>
                  <a:lnTo>
                    <a:pt x="108560" y="19693"/>
                  </a:lnTo>
                  <a:lnTo>
                    <a:pt x="72577" y="42567"/>
                  </a:lnTo>
                  <a:lnTo>
                    <a:pt x="42567" y="72577"/>
                  </a:lnTo>
                  <a:lnTo>
                    <a:pt x="19693" y="108560"/>
                  </a:lnTo>
                  <a:lnTo>
                    <a:pt x="5117" y="149356"/>
                  </a:lnTo>
                  <a:lnTo>
                    <a:pt x="0" y="193801"/>
                  </a:lnTo>
                  <a:lnTo>
                    <a:pt x="0" y="969010"/>
                  </a:lnTo>
                  <a:lnTo>
                    <a:pt x="5117" y="1013455"/>
                  </a:lnTo>
                  <a:lnTo>
                    <a:pt x="19693" y="1054251"/>
                  </a:lnTo>
                  <a:lnTo>
                    <a:pt x="42567" y="1090234"/>
                  </a:lnTo>
                  <a:lnTo>
                    <a:pt x="72577" y="1120244"/>
                  </a:lnTo>
                  <a:lnTo>
                    <a:pt x="108560" y="1143118"/>
                  </a:lnTo>
                  <a:lnTo>
                    <a:pt x="149356" y="1157694"/>
                  </a:lnTo>
                  <a:lnTo>
                    <a:pt x="193801" y="1162812"/>
                  </a:lnTo>
                  <a:lnTo>
                    <a:pt x="2247645" y="1162812"/>
                  </a:lnTo>
                  <a:lnTo>
                    <a:pt x="2292091" y="1157694"/>
                  </a:lnTo>
                  <a:lnTo>
                    <a:pt x="2332887" y="1143118"/>
                  </a:lnTo>
                  <a:lnTo>
                    <a:pt x="2368870" y="1120244"/>
                  </a:lnTo>
                  <a:lnTo>
                    <a:pt x="2398880" y="1090234"/>
                  </a:lnTo>
                  <a:lnTo>
                    <a:pt x="2421754" y="1054251"/>
                  </a:lnTo>
                  <a:lnTo>
                    <a:pt x="2436330" y="1013455"/>
                  </a:lnTo>
                  <a:lnTo>
                    <a:pt x="2441447" y="969010"/>
                  </a:lnTo>
                  <a:lnTo>
                    <a:pt x="2441447" y="193801"/>
                  </a:lnTo>
                  <a:lnTo>
                    <a:pt x="2436330" y="149356"/>
                  </a:lnTo>
                  <a:lnTo>
                    <a:pt x="2421754" y="108560"/>
                  </a:lnTo>
                  <a:lnTo>
                    <a:pt x="2398880" y="72577"/>
                  </a:lnTo>
                  <a:lnTo>
                    <a:pt x="2368870" y="42567"/>
                  </a:lnTo>
                  <a:lnTo>
                    <a:pt x="2332887" y="19693"/>
                  </a:lnTo>
                  <a:lnTo>
                    <a:pt x="2292091" y="5117"/>
                  </a:lnTo>
                  <a:lnTo>
                    <a:pt x="2247645" y="0"/>
                  </a:lnTo>
                  <a:close/>
                </a:path>
              </a:pathLst>
            </a:custGeom>
            <a:solidFill>
              <a:srgbClr val="3CAD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41163" y="2743200"/>
              <a:ext cx="2441575" cy="1163320"/>
            </a:xfrm>
            <a:custGeom>
              <a:avLst/>
              <a:gdLst/>
              <a:ahLst/>
              <a:cxnLst/>
              <a:rect l="l" t="t" r="r" b="b"/>
              <a:pathLst>
                <a:path w="2441575" h="1163320">
                  <a:moveTo>
                    <a:pt x="0" y="193801"/>
                  </a:moveTo>
                  <a:lnTo>
                    <a:pt x="5117" y="149356"/>
                  </a:lnTo>
                  <a:lnTo>
                    <a:pt x="19693" y="108560"/>
                  </a:lnTo>
                  <a:lnTo>
                    <a:pt x="42567" y="72577"/>
                  </a:lnTo>
                  <a:lnTo>
                    <a:pt x="72577" y="42567"/>
                  </a:lnTo>
                  <a:lnTo>
                    <a:pt x="108560" y="19693"/>
                  </a:lnTo>
                  <a:lnTo>
                    <a:pt x="149356" y="5117"/>
                  </a:lnTo>
                  <a:lnTo>
                    <a:pt x="193801" y="0"/>
                  </a:lnTo>
                  <a:lnTo>
                    <a:pt x="2247645" y="0"/>
                  </a:lnTo>
                  <a:lnTo>
                    <a:pt x="2292091" y="5117"/>
                  </a:lnTo>
                  <a:lnTo>
                    <a:pt x="2332887" y="19693"/>
                  </a:lnTo>
                  <a:lnTo>
                    <a:pt x="2368870" y="42567"/>
                  </a:lnTo>
                  <a:lnTo>
                    <a:pt x="2398880" y="72577"/>
                  </a:lnTo>
                  <a:lnTo>
                    <a:pt x="2421754" y="108560"/>
                  </a:lnTo>
                  <a:lnTo>
                    <a:pt x="2436330" y="149356"/>
                  </a:lnTo>
                  <a:lnTo>
                    <a:pt x="2441447" y="193801"/>
                  </a:lnTo>
                  <a:lnTo>
                    <a:pt x="2441447" y="969010"/>
                  </a:lnTo>
                  <a:lnTo>
                    <a:pt x="2436330" y="1013455"/>
                  </a:lnTo>
                  <a:lnTo>
                    <a:pt x="2421754" y="1054251"/>
                  </a:lnTo>
                  <a:lnTo>
                    <a:pt x="2398880" y="1090234"/>
                  </a:lnTo>
                  <a:lnTo>
                    <a:pt x="2368870" y="1120244"/>
                  </a:lnTo>
                  <a:lnTo>
                    <a:pt x="2332887" y="1143118"/>
                  </a:lnTo>
                  <a:lnTo>
                    <a:pt x="2292091" y="1157694"/>
                  </a:lnTo>
                  <a:lnTo>
                    <a:pt x="2247645" y="1162812"/>
                  </a:lnTo>
                  <a:lnTo>
                    <a:pt x="193801" y="1162812"/>
                  </a:lnTo>
                  <a:lnTo>
                    <a:pt x="149356" y="1157694"/>
                  </a:lnTo>
                  <a:lnTo>
                    <a:pt x="108560" y="1143118"/>
                  </a:lnTo>
                  <a:lnTo>
                    <a:pt x="72577" y="1120244"/>
                  </a:lnTo>
                  <a:lnTo>
                    <a:pt x="42567" y="1090234"/>
                  </a:lnTo>
                  <a:lnTo>
                    <a:pt x="19693" y="1054251"/>
                  </a:lnTo>
                  <a:lnTo>
                    <a:pt x="5117" y="1013455"/>
                  </a:lnTo>
                  <a:lnTo>
                    <a:pt x="0" y="969010"/>
                  </a:lnTo>
                  <a:lnTo>
                    <a:pt x="0" y="193801"/>
                  </a:lnTo>
                  <a:close/>
                </a:path>
              </a:pathLst>
            </a:custGeom>
            <a:ln w="12192">
              <a:solidFill>
                <a:srgbClr val="2A84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267325" y="2938017"/>
            <a:ext cx="138938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6535" marR="5080" indent="-20447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Provider’s culture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33983" y="4445508"/>
            <a:ext cx="2524125" cy="1102360"/>
            <a:chOff x="633983" y="4445508"/>
            <a:chExt cx="2524125" cy="1102360"/>
          </a:xfrm>
        </p:grpSpPr>
        <p:sp>
          <p:nvSpPr>
            <p:cNvPr id="17" name="object 17"/>
            <p:cNvSpPr/>
            <p:nvPr/>
          </p:nvSpPr>
          <p:spPr>
            <a:xfrm>
              <a:off x="640079" y="4451604"/>
              <a:ext cx="2512060" cy="1089660"/>
            </a:xfrm>
            <a:custGeom>
              <a:avLst/>
              <a:gdLst/>
              <a:ahLst/>
              <a:cxnLst/>
              <a:rect l="l" t="t" r="r" b="b"/>
              <a:pathLst>
                <a:path w="2512060" h="1089660">
                  <a:moveTo>
                    <a:pt x="2329942" y="0"/>
                  </a:moveTo>
                  <a:lnTo>
                    <a:pt x="181610" y="0"/>
                  </a:lnTo>
                  <a:lnTo>
                    <a:pt x="133329" y="6485"/>
                  </a:lnTo>
                  <a:lnTo>
                    <a:pt x="89946" y="24788"/>
                  </a:lnTo>
                  <a:lnTo>
                    <a:pt x="53190" y="53181"/>
                  </a:lnTo>
                  <a:lnTo>
                    <a:pt x="24794" y="89934"/>
                  </a:lnTo>
                  <a:lnTo>
                    <a:pt x="6486" y="133320"/>
                  </a:lnTo>
                  <a:lnTo>
                    <a:pt x="0" y="181610"/>
                  </a:lnTo>
                  <a:lnTo>
                    <a:pt x="0" y="908050"/>
                  </a:lnTo>
                  <a:lnTo>
                    <a:pt x="6486" y="956339"/>
                  </a:lnTo>
                  <a:lnTo>
                    <a:pt x="24794" y="999725"/>
                  </a:lnTo>
                  <a:lnTo>
                    <a:pt x="53190" y="1036478"/>
                  </a:lnTo>
                  <a:lnTo>
                    <a:pt x="89946" y="1064871"/>
                  </a:lnTo>
                  <a:lnTo>
                    <a:pt x="133329" y="1083174"/>
                  </a:lnTo>
                  <a:lnTo>
                    <a:pt x="181610" y="1089660"/>
                  </a:lnTo>
                  <a:lnTo>
                    <a:pt x="2329942" y="1089660"/>
                  </a:lnTo>
                  <a:lnTo>
                    <a:pt x="2378231" y="1083174"/>
                  </a:lnTo>
                  <a:lnTo>
                    <a:pt x="2421617" y="1064871"/>
                  </a:lnTo>
                  <a:lnTo>
                    <a:pt x="2458370" y="1036478"/>
                  </a:lnTo>
                  <a:lnTo>
                    <a:pt x="2486763" y="999725"/>
                  </a:lnTo>
                  <a:lnTo>
                    <a:pt x="2505066" y="956339"/>
                  </a:lnTo>
                  <a:lnTo>
                    <a:pt x="2511552" y="908050"/>
                  </a:lnTo>
                  <a:lnTo>
                    <a:pt x="2511552" y="181610"/>
                  </a:lnTo>
                  <a:lnTo>
                    <a:pt x="2505066" y="133320"/>
                  </a:lnTo>
                  <a:lnTo>
                    <a:pt x="2486763" y="89934"/>
                  </a:lnTo>
                  <a:lnTo>
                    <a:pt x="2458370" y="53181"/>
                  </a:lnTo>
                  <a:lnTo>
                    <a:pt x="2421617" y="24788"/>
                  </a:lnTo>
                  <a:lnTo>
                    <a:pt x="2378231" y="6485"/>
                  </a:lnTo>
                  <a:lnTo>
                    <a:pt x="2329942" y="0"/>
                  </a:lnTo>
                  <a:close/>
                </a:path>
              </a:pathLst>
            </a:custGeom>
            <a:solidFill>
              <a:srgbClr val="3CAD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40079" y="4451604"/>
              <a:ext cx="2512060" cy="1089660"/>
            </a:xfrm>
            <a:custGeom>
              <a:avLst/>
              <a:gdLst/>
              <a:ahLst/>
              <a:cxnLst/>
              <a:rect l="l" t="t" r="r" b="b"/>
              <a:pathLst>
                <a:path w="2512060" h="1089660">
                  <a:moveTo>
                    <a:pt x="0" y="181610"/>
                  </a:moveTo>
                  <a:lnTo>
                    <a:pt x="6486" y="133320"/>
                  </a:lnTo>
                  <a:lnTo>
                    <a:pt x="24794" y="89934"/>
                  </a:lnTo>
                  <a:lnTo>
                    <a:pt x="53190" y="53181"/>
                  </a:lnTo>
                  <a:lnTo>
                    <a:pt x="89946" y="24788"/>
                  </a:lnTo>
                  <a:lnTo>
                    <a:pt x="133329" y="6485"/>
                  </a:lnTo>
                  <a:lnTo>
                    <a:pt x="181610" y="0"/>
                  </a:lnTo>
                  <a:lnTo>
                    <a:pt x="2329942" y="0"/>
                  </a:lnTo>
                  <a:lnTo>
                    <a:pt x="2378231" y="6485"/>
                  </a:lnTo>
                  <a:lnTo>
                    <a:pt x="2421617" y="24788"/>
                  </a:lnTo>
                  <a:lnTo>
                    <a:pt x="2458370" y="53181"/>
                  </a:lnTo>
                  <a:lnTo>
                    <a:pt x="2486763" y="89934"/>
                  </a:lnTo>
                  <a:lnTo>
                    <a:pt x="2505066" y="133320"/>
                  </a:lnTo>
                  <a:lnTo>
                    <a:pt x="2511552" y="181610"/>
                  </a:lnTo>
                  <a:lnTo>
                    <a:pt x="2511552" y="908050"/>
                  </a:lnTo>
                  <a:lnTo>
                    <a:pt x="2505066" y="956339"/>
                  </a:lnTo>
                  <a:lnTo>
                    <a:pt x="2486763" y="999725"/>
                  </a:lnTo>
                  <a:lnTo>
                    <a:pt x="2458370" y="1036478"/>
                  </a:lnTo>
                  <a:lnTo>
                    <a:pt x="2421617" y="1064871"/>
                  </a:lnTo>
                  <a:lnTo>
                    <a:pt x="2378231" y="1083174"/>
                  </a:lnTo>
                  <a:lnTo>
                    <a:pt x="2329942" y="1089660"/>
                  </a:lnTo>
                  <a:lnTo>
                    <a:pt x="181610" y="1089660"/>
                  </a:lnTo>
                  <a:lnTo>
                    <a:pt x="133329" y="1083174"/>
                  </a:lnTo>
                  <a:lnTo>
                    <a:pt x="89946" y="1064871"/>
                  </a:lnTo>
                  <a:lnTo>
                    <a:pt x="53190" y="1036478"/>
                  </a:lnTo>
                  <a:lnTo>
                    <a:pt x="24794" y="999725"/>
                  </a:lnTo>
                  <a:lnTo>
                    <a:pt x="6486" y="956339"/>
                  </a:lnTo>
                  <a:lnTo>
                    <a:pt x="0" y="908050"/>
                  </a:lnTo>
                  <a:lnTo>
                    <a:pt x="0" y="181610"/>
                  </a:lnTo>
                  <a:close/>
                </a:path>
              </a:pathLst>
            </a:custGeom>
            <a:ln w="12191">
              <a:solidFill>
                <a:srgbClr val="2A84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033068" y="4609845"/>
            <a:ext cx="17259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5445" marR="5080" indent="-37338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Interpreter’s culture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735067" y="4445508"/>
            <a:ext cx="2456815" cy="1102360"/>
            <a:chOff x="4735067" y="4445508"/>
            <a:chExt cx="2456815" cy="1102360"/>
          </a:xfrm>
        </p:grpSpPr>
        <p:sp>
          <p:nvSpPr>
            <p:cNvPr id="21" name="object 21"/>
            <p:cNvSpPr/>
            <p:nvPr/>
          </p:nvSpPr>
          <p:spPr>
            <a:xfrm>
              <a:off x="4741163" y="4451604"/>
              <a:ext cx="2444750" cy="1089660"/>
            </a:xfrm>
            <a:custGeom>
              <a:avLst/>
              <a:gdLst/>
              <a:ahLst/>
              <a:cxnLst/>
              <a:rect l="l" t="t" r="r" b="b"/>
              <a:pathLst>
                <a:path w="2444750" h="1089660">
                  <a:moveTo>
                    <a:pt x="2262886" y="0"/>
                  </a:moveTo>
                  <a:lnTo>
                    <a:pt x="181610" y="0"/>
                  </a:lnTo>
                  <a:lnTo>
                    <a:pt x="133320" y="6485"/>
                  </a:lnTo>
                  <a:lnTo>
                    <a:pt x="89934" y="24788"/>
                  </a:lnTo>
                  <a:lnTo>
                    <a:pt x="53181" y="53181"/>
                  </a:lnTo>
                  <a:lnTo>
                    <a:pt x="24788" y="89934"/>
                  </a:lnTo>
                  <a:lnTo>
                    <a:pt x="6485" y="133320"/>
                  </a:lnTo>
                  <a:lnTo>
                    <a:pt x="0" y="181610"/>
                  </a:lnTo>
                  <a:lnTo>
                    <a:pt x="0" y="908050"/>
                  </a:lnTo>
                  <a:lnTo>
                    <a:pt x="6485" y="956339"/>
                  </a:lnTo>
                  <a:lnTo>
                    <a:pt x="24788" y="999725"/>
                  </a:lnTo>
                  <a:lnTo>
                    <a:pt x="53181" y="1036478"/>
                  </a:lnTo>
                  <a:lnTo>
                    <a:pt x="89934" y="1064871"/>
                  </a:lnTo>
                  <a:lnTo>
                    <a:pt x="133320" y="1083174"/>
                  </a:lnTo>
                  <a:lnTo>
                    <a:pt x="181610" y="1089660"/>
                  </a:lnTo>
                  <a:lnTo>
                    <a:pt x="2262886" y="1089660"/>
                  </a:lnTo>
                  <a:lnTo>
                    <a:pt x="2311175" y="1083174"/>
                  </a:lnTo>
                  <a:lnTo>
                    <a:pt x="2354561" y="1064871"/>
                  </a:lnTo>
                  <a:lnTo>
                    <a:pt x="2391314" y="1036478"/>
                  </a:lnTo>
                  <a:lnTo>
                    <a:pt x="2419707" y="999725"/>
                  </a:lnTo>
                  <a:lnTo>
                    <a:pt x="2438010" y="956339"/>
                  </a:lnTo>
                  <a:lnTo>
                    <a:pt x="2444495" y="908050"/>
                  </a:lnTo>
                  <a:lnTo>
                    <a:pt x="2444495" y="181610"/>
                  </a:lnTo>
                  <a:lnTo>
                    <a:pt x="2438010" y="133320"/>
                  </a:lnTo>
                  <a:lnTo>
                    <a:pt x="2419707" y="89934"/>
                  </a:lnTo>
                  <a:lnTo>
                    <a:pt x="2391314" y="53181"/>
                  </a:lnTo>
                  <a:lnTo>
                    <a:pt x="2354561" y="24788"/>
                  </a:lnTo>
                  <a:lnTo>
                    <a:pt x="2311175" y="6485"/>
                  </a:lnTo>
                  <a:lnTo>
                    <a:pt x="2262886" y="0"/>
                  </a:lnTo>
                  <a:close/>
                </a:path>
              </a:pathLst>
            </a:custGeom>
            <a:solidFill>
              <a:srgbClr val="3CAD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41163" y="4451604"/>
              <a:ext cx="2444750" cy="1089660"/>
            </a:xfrm>
            <a:custGeom>
              <a:avLst/>
              <a:gdLst/>
              <a:ahLst/>
              <a:cxnLst/>
              <a:rect l="l" t="t" r="r" b="b"/>
              <a:pathLst>
                <a:path w="2444750" h="1089660">
                  <a:moveTo>
                    <a:pt x="0" y="181610"/>
                  </a:moveTo>
                  <a:lnTo>
                    <a:pt x="6485" y="133320"/>
                  </a:lnTo>
                  <a:lnTo>
                    <a:pt x="24788" y="89934"/>
                  </a:lnTo>
                  <a:lnTo>
                    <a:pt x="53181" y="53181"/>
                  </a:lnTo>
                  <a:lnTo>
                    <a:pt x="89934" y="24788"/>
                  </a:lnTo>
                  <a:lnTo>
                    <a:pt x="133320" y="6485"/>
                  </a:lnTo>
                  <a:lnTo>
                    <a:pt x="181610" y="0"/>
                  </a:lnTo>
                  <a:lnTo>
                    <a:pt x="2262886" y="0"/>
                  </a:lnTo>
                  <a:lnTo>
                    <a:pt x="2311175" y="6485"/>
                  </a:lnTo>
                  <a:lnTo>
                    <a:pt x="2354561" y="24788"/>
                  </a:lnTo>
                  <a:lnTo>
                    <a:pt x="2391314" y="53181"/>
                  </a:lnTo>
                  <a:lnTo>
                    <a:pt x="2419707" y="89934"/>
                  </a:lnTo>
                  <a:lnTo>
                    <a:pt x="2438010" y="133320"/>
                  </a:lnTo>
                  <a:lnTo>
                    <a:pt x="2444495" y="181610"/>
                  </a:lnTo>
                  <a:lnTo>
                    <a:pt x="2444495" y="908050"/>
                  </a:lnTo>
                  <a:lnTo>
                    <a:pt x="2438010" y="956339"/>
                  </a:lnTo>
                  <a:lnTo>
                    <a:pt x="2419707" y="999725"/>
                  </a:lnTo>
                  <a:lnTo>
                    <a:pt x="2391314" y="1036478"/>
                  </a:lnTo>
                  <a:lnTo>
                    <a:pt x="2354561" y="1064871"/>
                  </a:lnTo>
                  <a:lnTo>
                    <a:pt x="2311175" y="1083174"/>
                  </a:lnTo>
                  <a:lnTo>
                    <a:pt x="2262886" y="1089660"/>
                  </a:lnTo>
                  <a:lnTo>
                    <a:pt x="181610" y="1089660"/>
                  </a:lnTo>
                  <a:lnTo>
                    <a:pt x="133320" y="1083174"/>
                  </a:lnTo>
                  <a:lnTo>
                    <a:pt x="89934" y="1064871"/>
                  </a:lnTo>
                  <a:lnTo>
                    <a:pt x="53181" y="1036478"/>
                  </a:lnTo>
                  <a:lnTo>
                    <a:pt x="24788" y="999725"/>
                  </a:lnTo>
                  <a:lnTo>
                    <a:pt x="6485" y="956339"/>
                  </a:lnTo>
                  <a:lnTo>
                    <a:pt x="0" y="908050"/>
                  </a:lnTo>
                  <a:lnTo>
                    <a:pt x="0" y="181610"/>
                  </a:lnTo>
                  <a:close/>
                </a:path>
              </a:pathLst>
            </a:custGeom>
            <a:ln w="12192">
              <a:solidFill>
                <a:srgbClr val="2A84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367020" y="4609845"/>
            <a:ext cx="11938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745" marR="5080" indent="-10668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Patient’s culture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4454" y="315925"/>
            <a:ext cx="69399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Cultural</a:t>
            </a:r>
            <a:r>
              <a:rPr sz="3200" spc="25" dirty="0"/>
              <a:t> </a:t>
            </a:r>
            <a:r>
              <a:rPr sz="3200" dirty="0"/>
              <a:t>Competency</a:t>
            </a:r>
            <a:r>
              <a:rPr sz="3200" spc="-60" dirty="0"/>
              <a:t> </a:t>
            </a:r>
            <a:r>
              <a:rPr sz="3200" spc="-10" dirty="0"/>
              <a:t>Continuum</a:t>
            </a:r>
            <a:endParaRPr sz="32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627380" y="925449"/>
            <a:ext cx="44723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each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row,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circle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where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you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now:</a:t>
            </a:r>
            <a:endParaRPr sz="2000">
              <a:latin typeface="Georgia"/>
              <a:cs typeface="Georg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74916" y="1208786"/>
          <a:ext cx="10786109" cy="4896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8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4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8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0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17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95885" marR="88900" indent="2165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Area</a:t>
                      </a:r>
                      <a:r>
                        <a:rPr sz="1300" b="1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of 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Competency</a:t>
                      </a:r>
                      <a:endParaRPr sz="130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tc>
                  <a:txBody>
                    <a:bodyPr/>
                    <a:lstStyle/>
                    <a:p>
                      <a:pPr marL="422909" marR="4146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Stage</a:t>
                      </a:r>
                      <a:r>
                        <a:rPr sz="1300" b="1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1: 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Culturally Unaware</a:t>
                      </a:r>
                      <a:endParaRPr sz="130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tc>
                  <a:txBody>
                    <a:bodyPr/>
                    <a:lstStyle/>
                    <a:p>
                      <a:pPr marL="505459" marR="116205" indent="-3797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Stage</a:t>
                      </a:r>
                      <a:r>
                        <a:rPr sz="13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2:</a:t>
                      </a:r>
                      <a:r>
                        <a:rPr sz="13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Culturally Resistant</a:t>
                      </a:r>
                      <a:endParaRPr sz="130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tc>
                  <a:txBody>
                    <a:bodyPr/>
                    <a:lstStyle/>
                    <a:p>
                      <a:pPr marL="511175" marR="158750" indent="-344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Stage</a:t>
                      </a:r>
                      <a:r>
                        <a:rPr sz="13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3:</a:t>
                      </a:r>
                      <a:r>
                        <a:rPr sz="1300" b="1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Culturally Conscious</a:t>
                      </a:r>
                      <a:endParaRPr sz="130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tc>
                  <a:txBody>
                    <a:bodyPr/>
                    <a:lstStyle/>
                    <a:p>
                      <a:pPr marL="505459" marR="130175" indent="-3644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Stage</a:t>
                      </a:r>
                      <a:r>
                        <a:rPr sz="13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4: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Culturally Insightful</a:t>
                      </a:r>
                      <a:endParaRPr sz="130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tc>
                  <a:txBody>
                    <a:bodyPr/>
                    <a:lstStyle/>
                    <a:p>
                      <a:pPr marL="779780" marR="374650" indent="-3949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Stage</a:t>
                      </a:r>
                      <a:r>
                        <a:rPr sz="1300" b="1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5:</a:t>
                      </a:r>
                      <a:r>
                        <a:rPr sz="13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Culturally Versatile</a:t>
                      </a:r>
                      <a:endParaRPr sz="130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285">
                <a:tc>
                  <a:txBody>
                    <a:bodyPr/>
                    <a:lstStyle/>
                    <a:p>
                      <a:pPr marL="91440" marR="22542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Knowledge</a:t>
                      </a:r>
                      <a:r>
                        <a:rPr sz="12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3335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Doesn’t</a:t>
                      </a:r>
                      <a:r>
                        <a:rPr sz="12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notice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12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differences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patients’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attitudes</a:t>
                      </a:r>
                      <a:r>
                        <a:rPr sz="12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needs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025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Denigrates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differences encountered</a:t>
                      </a:r>
                      <a:r>
                        <a:rPr sz="1200" spc="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racial/ethnic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409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Difficulty</a:t>
                      </a:r>
                      <a:r>
                        <a:rPr sz="1200" spc="-7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understanding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meanings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attitudes/beliefs</a:t>
                      </a:r>
                      <a:r>
                        <a:rPr sz="1200" spc="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12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different</a:t>
                      </a:r>
                      <a:r>
                        <a:rPr sz="12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from self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174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Acknowledges</a:t>
                      </a:r>
                      <a:r>
                        <a:rPr sz="1200" spc="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strengths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other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cultures</a:t>
                      </a:r>
                      <a:r>
                        <a:rPr sz="12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legitimacy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beliefs,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whether</a:t>
                      </a:r>
                      <a:r>
                        <a:rPr sz="12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medically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correct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not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060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Pursues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understanding</a:t>
                      </a:r>
                      <a:r>
                        <a:rPr sz="12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cultures;</a:t>
                      </a:r>
                      <a:r>
                        <a:rPr sz="12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learns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from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other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cultures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91440" marR="5594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Attitude toward diversity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65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Lacks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interest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other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cultures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736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Holds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superior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the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values,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beliefs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orientations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2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own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group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8640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Ethnocentric</a:t>
                      </a:r>
                      <a:r>
                        <a:rPr sz="1200" spc="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acceptance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other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cultures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6797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Enjoys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learning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about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culturally</a:t>
                      </a:r>
                      <a:r>
                        <a:rPr sz="12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different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care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beliefs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358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Holds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diversity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high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esteem;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perceives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valuable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contributions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12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care,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medicine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12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well-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being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from</a:t>
                      </a:r>
                      <a:r>
                        <a:rPr sz="12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many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cultures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91440" marR="4857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Practice- related behaviors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98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Speaks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paternalistic</a:t>
                      </a:r>
                      <a:r>
                        <a:rPr sz="12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manner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patient;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doesn’t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elicit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patient’s perspectives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936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Doesn’t</a:t>
                      </a:r>
                      <a:r>
                        <a:rPr sz="12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recognize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own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inability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relate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differences;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tends</a:t>
                      </a:r>
                      <a:r>
                        <a:rPr sz="12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blame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12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for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communication</a:t>
                      </a:r>
                      <a:r>
                        <a:rPr sz="1200" spc="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barriers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7114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May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overestimate</a:t>
                      </a:r>
                      <a:r>
                        <a:rPr sz="12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own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level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competent communication</a:t>
                      </a:r>
                      <a:r>
                        <a:rPr sz="1200" spc="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across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linguistic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 boundaries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255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Able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shift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frame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of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reference</a:t>
                      </a:r>
                      <a:r>
                        <a:rPr sz="12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200" spc="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other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culture;</a:t>
                      </a:r>
                      <a:r>
                        <a:rPr sz="12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can</a:t>
                      </a:r>
                      <a:r>
                        <a:rPr sz="12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uncover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culturally</a:t>
                      </a:r>
                      <a:r>
                        <a:rPr sz="12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based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resistance,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obstacles</a:t>
                      </a:r>
                      <a:r>
                        <a:rPr sz="12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education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treatment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123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Flexibly</a:t>
                      </a:r>
                      <a:r>
                        <a:rPr sz="12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adapts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communication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interactions</a:t>
                      </a:r>
                      <a:r>
                        <a:rPr sz="12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2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different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situations;</a:t>
                      </a:r>
                      <a:r>
                        <a:rPr sz="12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can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negotiate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culture-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based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conflicts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beliefs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perspectives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91440" marR="37655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Practice perspective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223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Believes</a:t>
                      </a:r>
                      <a:r>
                        <a:rPr sz="12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one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approach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fits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all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patients;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no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“special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treatment”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511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Has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lower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expectations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12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compliance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12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from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other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groups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096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Recognizes</a:t>
                      </a:r>
                      <a:r>
                        <a:rPr sz="1200" spc="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limitations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in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ability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2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serve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cultures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different</a:t>
                      </a:r>
                      <a:r>
                        <a:rPr sz="12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from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own;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feels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helpless</a:t>
                      </a:r>
                      <a:r>
                        <a:rPr sz="12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</a:t>
                      </a:r>
                      <a:r>
                        <a:rPr sz="12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much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about</a:t>
                      </a:r>
                      <a:r>
                        <a:rPr sz="12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it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16865" algn="just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Incorporates</a:t>
                      </a:r>
                      <a:r>
                        <a:rPr sz="12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insights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into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practice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where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appropriate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223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Incorporates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1200" spc="-7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insights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into</a:t>
                      </a:r>
                      <a:r>
                        <a:rPr sz="12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practice</a:t>
                      </a:r>
                      <a:r>
                        <a:rPr sz="12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where</a:t>
                      </a:r>
                      <a:r>
                        <a:rPr sz="12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appropriate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979313" rIns="0" bIns="0" rtlCol="0">
            <a:spAutoFit/>
          </a:bodyPr>
          <a:lstStyle/>
          <a:p>
            <a:pPr marL="2813050">
              <a:lnSpc>
                <a:spcPct val="100000"/>
              </a:lnSpc>
              <a:spcBef>
                <a:spcPts val="100"/>
              </a:spcBef>
            </a:pPr>
            <a:r>
              <a:rPr dirty="0"/>
              <a:t>Clear</a:t>
            </a:r>
            <a:r>
              <a:rPr spc="-95" dirty="0"/>
              <a:t> </a:t>
            </a:r>
            <a:r>
              <a:rPr spc="-10" dirty="0"/>
              <a:t>Communication: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0097" y="3330320"/>
            <a:ext cx="10758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3CB5E6"/>
                </a:solidFill>
                <a:latin typeface="Georgia"/>
                <a:cs typeface="Georgia"/>
              </a:rPr>
              <a:t>The</a:t>
            </a:r>
            <a:r>
              <a:rPr sz="3600" b="1" spc="-80" dirty="0">
                <a:solidFill>
                  <a:srgbClr val="3CB5E6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3CB5E6"/>
                </a:solidFill>
                <a:latin typeface="Georgia"/>
                <a:cs typeface="Georgia"/>
              </a:rPr>
              <a:t>Foundation</a:t>
            </a:r>
            <a:r>
              <a:rPr sz="3600" b="1" spc="-80" dirty="0">
                <a:solidFill>
                  <a:srgbClr val="3CB5E6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3CB5E6"/>
                </a:solidFill>
                <a:latin typeface="Georgia"/>
                <a:cs typeface="Georgia"/>
              </a:rPr>
              <a:t>of</a:t>
            </a:r>
            <a:r>
              <a:rPr sz="3600" b="1" spc="-80" dirty="0">
                <a:solidFill>
                  <a:srgbClr val="3CB5E6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3CB5E6"/>
                </a:solidFill>
                <a:latin typeface="Georgia"/>
                <a:cs typeface="Georgia"/>
              </a:rPr>
              <a:t>Culturally</a:t>
            </a:r>
            <a:r>
              <a:rPr sz="3600" b="1" spc="-80" dirty="0">
                <a:solidFill>
                  <a:srgbClr val="3CB5E6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3CB5E6"/>
                </a:solidFill>
                <a:latin typeface="Georgia"/>
                <a:cs typeface="Georgia"/>
              </a:rPr>
              <a:t>Competent</a:t>
            </a:r>
            <a:r>
              <a:rPr sz="3600" b="1" spc="-95" dirty="0">
                <a:solidFill>
                  <a:srgbClr val="3CB5E6"/>
                </a:solidFill>
                <a:latin typeface="Georgia"/>
                <a:cs typeface="Georgia"/>
              </a:rPr>
              <a:t> </a:t>
            </a:r>
            <a:r>
              <a:rPr sz="3600" b="1" spc="-20" dirty="0">
                <a:solidFill>
                  <a:srgbClr val="3CB5E6"/>
                </a:solidFill>
                <a:latin typeface="Georgia"/>
                <a:cs typeface="Georgia"/>
              </a:rPr>
              <a:t>Care</a:t>
            </a:r>
            <a:endParaRPr sz="3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664" y="6122073"/>
            <a:ext cx="1137259" cy="22951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997" y="1418234"/>
            <a:ext cx="8221345" cy="380746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41300" marR="5080" indent="-228600">
              <a:lnSpc>
                <a:spcPct val="104099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world's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first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hydrogen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bomb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was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tested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by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United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States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on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the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Marshall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Islands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on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November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1,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1952?</a:t>
            </a:r>
            <a:endParaRPr sz="2000">
              <a:latin typeface="Georgia"/>
              <a:cs typeface="Georgia"/>
            </a:endParaRPr>
          </a:p>
          <a:p>
            <a:pPr marL="241300" marR="714375" indent="-228600">
              <a:lnSpc>
                <a:spcPct val="104099"/>
              </a:lnSpc>
              <a:spcBef>
                <a:spcPts val="595"/>
              </a:spcBef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Springdale,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Arkansas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has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largest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population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concentration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of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Marshall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Island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natives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outside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their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island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home?</a:t>
            </a:r>
            <a:endParaRPr sz="2000">
              <a:latin typeface="Georgia"/>
              <a:cs typeface="Georgia"/>
            </a:endParaRPr>
          </a:p>
          <a:p>
            <a:pPr marL="241300" marR="544830" indent="-228600">
              <a:lnSpc>
                <a:spcPct val="104099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As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March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2024,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there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approximately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14,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000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Marshallese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in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Sprindale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their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numbers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continue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grow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because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global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warming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sea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rise?</a:t>
            </a:r>
            <a:endParaRPr sz="2000">
              <a:latin typeface="Georgia"/>
              <a:cs typeface="Georgia"/>
            </a:endParaRPr>
          </a:p>
          <a:p>
            <a:pPr marL="241300" marR="16510" indent="-228600">
              <a:lnSpc>
                <a:spcPct val="104099"/>
              </a:lnSpc>
              <a:spcBef>
                <a:spcPts val="595"/>
              </a:spcBef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number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one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health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problem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Marshallese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United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States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is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Diabetes?</a:t>
            </a:r>
            <a:endParaRPr sz="2000">
              <a:latin typeface="Georgia"/>
              <a:cs typeface="Georgia"/>
            </a:endParaRPr>
          </a:p>
          <a:p>
            <a:pPr marL="241300" marR="613410" indent="-228600">
              <a:lnSpc>
                <a:spcPct val="104099"/>
              </a:lnSpc>
              <a:spcBef>
                <a:spcPts val="595"/>
              </a:spcBef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There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only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two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Marshallese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doctors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United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States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(as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of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March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2024)?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997" rIns="0" bIns="0" rtlCol="0">
            <a:spAutoFit/>
          </a:bodyPr>
          <a:lstStyle/>
          <a:p>
            <a:pPr marL="281432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Did</a:t>
            </a:r>
            <a:r>
              <a:rPr sz="4000" spc="-85" dirty="0"/>
              <a:t> </a:t>
            </a:r>
            <a:r>
              <a:rPr sz="4000" dirty="0"/>
              <a:t>you</a:t>
            </a:r>
            <a:r>
              <a:rPr sz="4000" spc="-80" dirty="0"/>
              <a:t> </a:t>
            </a:r>
            <a:r>
              <a:rPr sz="4000" spc="-10" dirty="0"/>
              <a:t>know?</a:t>
            </a:r>
            <a:endParaRPr sz="4000"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3937" y="1437855"/>
            <a:ext cx="2619619" cy="358470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968" rIns="0" bIns="0" rtlCol="0">
            <a:spAutoFit/>
          </a:bodyPr>
          <a:lstStyle/>
          <a:p>
            <a:pPr marL="338455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Barriers</a:t>
            </a:r>
            <a:r>
              <a:rPr sz="3200" spc="-50" dirty="0"/>
              <a:t> </a:t>
            </a:r>
            <a:r>
              <a:rPr sz="3200" dirty="0"/>
              <a:t>to</a:t>
            </a:r>
            <a:r>
              <a:rPr sz="3200" spc="-30" dirty="0"/>
              <a:t> </a:t>
            </a:r>
            <a:r>
              <a:rPr sz="3200" dirty="0"/>
              <a:t>Communication</a:t>
            </a:r>
            <a:r>
              <a:rPr sz="3200" spc="-35" dirty="0"/>
              <a:t> </a:t>
            </a:r>
            <a:r>
              <a:rPr sz="3200" dirty="0"/>
              <a:t>with</a:t>
            </a:r>
            <a:r>
              <a:rPr sz="3200" spc="-35" dirty="0"/>
              <a:t> </a:t>
            </a:r>
            <a:r>
              <a:rPr sz="3200" spc="-10" dirty="0"/>
              <a:t>Patients</a:t>
            </a:r>
            <a:endParaRPr sz="32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3730" y="1304163"/>
          <a:ext cx="10147934" cy="2660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1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6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Communication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Components: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Component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Definitions: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Linguistic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930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Speech</a:t>
                      </a:r>
                      <a:r>
                        <a:rPr sz="18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patterns,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accents</a:t>
                      </a:r>
                      <a:r>
                        <a:rPr sz="1800" spc="-7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different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languages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may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used.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Limited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experience</a:t>
                      </a:r>
                      <a:r>
                        <a:rPr sz="18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(health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care</a:t>
                      </a:r>
                      <a:endParaRPr sz="1800">
                        <a:latin typeface="Georgia"/>
                        <a:cs typeface="Georg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concepts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procedures)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Many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people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are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getting</a:t>
                      </a:r>
                      <a:r>
                        <a:rPr sz="18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care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coverage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first</a:t>
                      </a:r>
                      <a:endParaRPr sz="18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time.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339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Each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person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brings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his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her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own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background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and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frame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reference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conversation.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Systematic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systems</a:t>
                      </a:r>
                      <a:r>
                        <a:rPr sz="1800" spc="-7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have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specialized</a:t>
                      </a:r>
                      <a:r>
                        <a:rPr sz="1800" spc="-8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vocabulary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jargon.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68120" y="3999459"/>
            <a:ext cx="9522460" cy="1276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3999"/>
              </a:lnSpc>
              <a:spcBef>
                <a:spcPts val="100"/>
              </a:spcBef>
            </a:pP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4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patient’s</a:t>
            </a:r>
            <a:r>
              <a:rPr sz="2400" i="1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personal</a:t>
            </a:r>
            <a:r>
              <a:rPr sz="24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culture</a:t>
            </a:r>
            <a:r>
              <a:rPr sz="24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includes</a:t>
            </a:r>
            <a:r>
              <a:rPr sz="24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what</a:t>
            </a:r>
            <a:r>
              <a:rPr sz="24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he</a:t>
            </a:r>
            <a:r>
              <a:rPr sz="2400" i="1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4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she</a:t>
            </a:r>
            <a:r>
              <a:rPr sz="2400" i="1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finds</a:t>
            </a:r>
            <a:r>
              <a:rPr sz="2400" i="1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333637"/>
                </a:solidFill>
                <a:latin typeface="Georgia"/>
                <a:cs typeface="Georgia"/>
              </a:rPr>
              <a:t>meaningful,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including</a:t>
            </a:r>
            <a:r>
              <a:rPr sz="2400" i="1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beliefs,</a:t>
            </a:r>
            <a:r>
              <a:rPr sz="2400" i="1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values,</a:t>
            </a:r>
            <a:r>
              <a:rPr sz="2400" i="1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perceptions,</a:t>
            </a:r>
            <a:r>
              <a:rPr sz="24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assumptions</a:t>
            </a:r>
            <a:r>
              <a:rPr sz="2400" i="1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400" i="1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333637"/>
                </a:solidFill>
                <a:latin typeface="Georgia"/>
                <a:cs typeface="Georgia"/>
              </a:rPr>
              <a:t>explanatory frameworks</a:t>
            </a:r>
            <a:r>
              <a:rPr sz="2400" i="1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about</a:t>
            </a:r>
            <a:r>
              <a:rPr sz="24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333637"/>
                </a:solidFill>
                <a:latin typeface="Georgia"/>
                <a:cs typeface="Georgia"/>
              </a:rPr>
              <a:t>reality.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6327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Benefits</a:t>
            </a:r>
            <a:r>
              <a:rPr sz="4000" spc="-95" dirty="0"/>
              <a:t> </a:t>
            </a:r>
            <a:r>
              <a:rPr sz="4000" dirty="0"/>
              <a:t>of</a:t>
            </a:r>
            <a:r>
              <a:rPr sz="4000" spc="-100" dirty="0"/>
              <a:t> </a:t>
            </a:r>
            <a:r>
              <a:rPr sz="4000" dirty="0"/>
              <a:t>Clear</a:t>
            </a:r>
            <a:r>
              <a:rPr sz="4000" spc="-85" dirty="0"/>
              <a:t> </a:t>
            </a:r>
            <a:r>
              <a:rPr sz="4000" spc="-10" dirty="0"/>
              <a:t>Communication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1141475" y="2231135"/>
            <a:ext cx="1777364" cy="1504315"/>
            <a:chOff x="1141475" y="2231135"/>
            <a:chExt cx="1777364" cy="1504315"/>
          </a:xfrm>
        </p:grpSpPr>
        <p:sp>
          <p:nvSpPr>
            <p:cNvPr id="4" name="object 4"/>
            <p:cNvSpPr/>
            <p:nvPr/>
          </p:nvSpPr>
          <p:spPr>
            <a:xfrm>
              <a:off x="1147571" y="2237231"/>
              <a:ext cx="1765300" cy="1492250"/>
            </a:xfrm>
            <a:custGeom>
              <a:avLst/>
              <a:gdLst/>
              <a:ahLst/>
              <a:cxnLst/>
              <a:rect l="l" t="t" r="r" b="b"/>
              <a:pathLst>
                <a:path w="1765300" h="1492250">
                  <a:moveTo>
                    <a:pt x="882396" y="0"/>
                  </a:moveTo>
                  <a:lnTo>
                    <a:pt x="0" y="745997"/>
                  </a:lnTo>
                  <a:lnTo>
                    <a:pt x="441197" y="745997"/>
                  </a:lnTo>
                  <a:lnTo>
                    <a:pt x="441197" y="1491995"/>
                  </a:lnTo>
                  <a:lnTo>
                    <a:pt x="1323594" y="1491995"/>
                  </a:lnTo>
                  <a:lnTo>
                    <a:pt x="1323594" y="745997"/>
                  </a:lnTo>
                  <a:lnTo>
                    <a:pt x="1764791" y="745997"/>
                  </a:lnTo>
                  <a:lnTo>
                    <a:pt x="882396" y="0"/>
                  </a:lnTo>
                  <a:close/>
                </a:path>
              </a:pathLst>
            </a:custGeom>
            <a:solidFill>
              <a:srgbClr val="2479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47571" y="2237231"/>
              <a:ext cx="1765300" cy="1492250"/>
            </a:xfrm>
            <a:custGeom>
              <a:avLst/>
              <a:gdLst/>
              <a:ahLst/>
              <a:cxnLst/>
              <a:rect l="l" t="t" r="r" b="b"/>
              <a:pathLst>
                <a:path w="1765300" h="1492250">
                  <a:moveTo>
                    <a:pt x="0" y="745997"/>
                  </a:moveTo>
                  <a:lnTo>
                    <a:pt x="882396" y="0"/>
                  </a:lnTo>
                  <a:lnTo>
                    <a:pt x="1764791" y="745997"/>
                  </a:lnTo>
                  <a:lnTo>
                    <a:pt x="1323594" y="745997"/>
                  </a:lnTo>
                  <a:lnTo>
                    <a:pt x="1323594" y="1491995"/>
                  </a:lnTo>
                  <a:lnTo>
                    <a:pt x="441197" y="1491995"/>
                  </a:lnTo>
                  <a:lnTo>
                    <a:pt x="441197" y="745997"/>
                  </a:lnTo>
                  <a:lnTo>
                    <a:pt x="0" y="745997"/>
                  </a:lnTo>
                  <a:close/>
                </a:path>
              </a:pathLst>
            </a:custGeom>
            <a:ln w="12191">
              <a:solidFill>
                <a:srgbClr val="2A84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892296" y="4024884"/>
            <a:ext cx="1564005" cy="1701164"/>
            <a:chOff x="3892296" y="4024884"/>
            <a:chExt cx="1564005" cy="1701164"/>
          </a:xfrm>
        </p:grpSpPr>
        <p:sp>
          <p:nvSpPr>
            <p:cNvPr id="7" name="object 7"/>
            <p:cNvSpPr/>
            <p:nvPr/>
          </p:nvSpPr>
          <p:spPr>
            <a:xfrm>
              <a:off x="3898392" y="4030980"/>
              <a:ext cx="1551940" cy="1689100"/>
            </a:xfrm>
            <a:custGeom>
              <a:avLst/>
              <a:gdLst/>
              <a:ahLst/>
              <a:cxnLst/>
              <a:rect l="l" t="t" r="r" b="b"/>
              <a:pathLst>
                <a:path w="1551939" h="1689100">
                  <a:moveTo>
                    <a:pt x="1163574" y="0"/>
                  </a:moveTo>
                  <a:lnTo>
                    <a:pt x="387858" y="0"/>
                  </a:lnTo>
                  <a:lnTo>
                    <a:pt x="387858" y="912876"/>
                  </a:lnTo>
                  <a:lnTo>
                    <a:pt x="0" y="912876"/>
                  </a:lnTo>
                  <a:lnTo>
                    <a:pt x="775716" y="1688592"/>
                  </a:lnTo>
                  <a:lnTo>
                    <a:pt x="1551432" y="912876"/>
                  </a:lnTo>
                  <a:lnTo>
                    <a:pt x="1163574" y="912876"/>
                  </a:lnTo>
                  <a:lnTo>
                    <a:pt x="1163574" y="0"/>
                  </a:lnTo>
                  <a:close/>
                </a:path>
              </a:pathLst>
            </a:custGeom>
            <a:solidFill>
              <a:srgbClr val="121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98392" y="4030980"/>
              <a:ext cx="1551940" cy="1689100"/>
            </a:xfrm>
            <a:custGeom>
              <a:avLst/>
              <a:gdLst/>
              <a:ahLst/>
              <a:cxnLst/>
              <a:rect l="l" t="t" r="r" b="b"/>
              <a:pathLst>
                <a:path w="1551939" h="1689100">
                  <a:moveTo>
                    <a:pt x="0" y="912876"/>
                  </a:moveTo>
                  <a:lnTo>
                    <a:pt x="387858" y="912876"/>
                  </a:lnTo>
                  <a:lnTo>
                    <a:pt x="387858" y="0"/>
                  </a:lnTo>
                  <a:lnTo>
                    <a:pt x="1163574" y="0"/>
                  </a:lnTo>
                  <a:lnTo>
                    <a:pt x="1163574" y="912876"/>
                  </a:lnTo>
                  <a:lnTo>
                    <a:pt x="1551432" y="912876"/>
                  </a:lnTo>
                  <a:lnTo>
                    <a:pt x="775716" y="1688592"/>
                  </a:lnTo>
                  <a:lnTo>
                    <a:pt x="0" y="912876"/>
                  </a:lnTo>
                  <a:close/>
                </a:path>
              </a:pathLst>
            </a:custGeom>
            <a:ln w="12192">
              <a:solidFill>
                <a:srgbClr val="2A84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941701" y="1367409"/>
            <a:ext cx="7515859" cy="4095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Clear</a:t>
            </a:r>
            <a:r>
              <a:rPr sz="24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communication</a:t>
            </a:r>
            <a:r>
              <a:rPr sz="2400" i="1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4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benefit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providers!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80"/>
              </a:spcBef>
            </a:pPr>
            <a:endParaRPr sz="2400">
              <a:latin typeface="Georgia"/>
              <a:cs typeface="Georgia"/>
            </a:endParaRPr>
          </a:p>
          <a:p>
            <a:pPr marL="710565" indent="-227329">
              <a:lnSpc>
                <a:spcPct val="100000"/>
              </a:lnSpc>
              <a:buFont typeface="Arial"/>
              <a:buChar char="•"/>
              <a:tabLst>
                <a:tab pos="710565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Safety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400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adherence</a:t>
            </a:r>
            <a:r>
              <a:rPr sz="24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4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treatment</a:t>
            </a:r>
            <a:r>
              <a:rPr sz="2400" spc="-8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regiments</a:t>
            </a:r>
            <a:endParaRPr sz="2400">
              <a:latin typeface="Georgia"/>
              <a:cs typeface="Georgia"/>
            </a:endParaRPr>
          </a:p>
          <a:p>
            <a:pPr marL="710565" indent="-227329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710565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Physician</a:t>
            </a:r>
            <a:r>
              <a:rPr sz="24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4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patient</a:t>
            </a:r>
            <a:r>
              <a:rPr sz="24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satisfaction</a:t>
            </a:r>
            <a:endParaRPr sz="2400">
              <a:latin typeface="Georgia"/>
              <a:cs typeface="Georgia"/>
            </a:endParaRPr>
          </a:p>
          <a:p>
            <a:pPr marL="710565" indent="-227329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710565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Office</a:t>
            </a:r>
            <a:r>
              <a:rPr sz="24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process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333637"/>
              </a:buClr>
              <a:buFont typeface="Arial"/>
              <a:buChar char="•"/>
            </a:pP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25"/>
              </a:spcBef>
              <a:buClr>
                <a:srgbClr val="333637"/>
              </a:buClr>
              <a:buFont typeface="Arial"/>
              <a:buChar char="•"/>
            </a:pPr>
            <a:endParaRPr sz="2400">
              <a:latin typeface="Georgia"/>
              <a:cs typeface="Georgia"/>
            </a:endParaRPr>
          </a:p>
          <a:p>
            <a:pPr marL="3235960" lvl="1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235960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Time</a:t>
            </a:r>
            <a:r>
              <a:rPr sz="24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4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20" dirty="0">
                <a:solidFill>
                  <a:srgbClr val="333637"/>
                </a:solidFill>
                <a:latin typeface="Georgia"/>
                <a:cs typeface="Georgia"/>
              </a:rPr>
              <a:t>money</a:t>
            </a:r>
            <a:endParaRPr sz="2400">
              <a:latin typeface="Georgia"/>
              <a:cs typeface="Georgia"/>
            </a:endParaRPr>
          </a:p>
          <a:p>
            <a:pPr marL="3235960" lvl="1" indent="-28638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35960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Malpractice</a:t>
            </a:r>
            <a:r>
              <a:rPr sz="2400" spc="-8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risks,</a:t>
            </a:r>
            <a:r>
              <a:rPr sz="2400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medical</a:t>
            </a:r>
            <a:r>
              <a:rPr sz="2400" spc="-9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costs</a:t>
            </a:r>
            <a:endParaRPr sz="2400">
              <a:latin typeface="Georgia"/>
              <a:cs typeface="Georgia"/>
            </a:endParaRPr>
          </a:p>
          <a:p>
            <a:pPr marL="3235960" lvl="1" indent="-28638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235960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Error</a:t>
            </a:r>
            <a:r>
              <a:rPr sz="24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24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increases</a:t>
            </a:r>
            <a:r>
              <a:rPr sz="24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20" dirty="0">
                <a:solidFill>
                  <a:srgbClr val="333637"/>
                </a:solidFill>
                <a:latin typeface="Georgia"/>
                <a:cs typeface="Georgia"/>
              </a:rPr>
              <a:t>cost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6327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Barriers</a:t>
            </a:r>
            <a:r>
              <a:rPr sz="4000" spc="-130" dirty="0"/>
              <a:t> </a:t>
            </a:r>
            <a:r>
              <a:rPr sz="4000" dirty="0"/>
              <a:t>to</a:t>
            </a:r>
            <a:r>
              <a:rPr sz="4000" spc="-110" dirty="0"/>
              <a:t> </a:t>
            </a:r>
            <a:r>
              <a:rPr sz="4000" dirty="0"/>
              <a:t>Patient</a:t>
            </a:r>
            <a:r>
              <a:rPr sz="4000" spc="-95" dirty="0"/>
              <a:t> </a:t>
            </a:r>
            <a:r>
              <a:rPr sz="4000" spc="-10" dirty="0"/>
              <a:t>Communication</a:t>
            </a:r>
            <a:endParaRPr sz="40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3730" y="1440433"/>
          <a:ext cx="10598150" cy="3401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6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1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69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Communication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Barrier: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97CC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Solution</a:t>
                      </a:r>
                      <a:r>
                        <a:rPr sz="2000" b="1" spc="-3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2000" b="1" spc="-40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b="1" spc="-4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Communication</a:t>
                      </a:r>
                      <a:r>
                        <a:rPr sz="2000" b="1" spc="-5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Barrier: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97C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0370">
                <a:tc>
                  <a:txBody>
                    <a:bodyPr/>
                    <a:lstStyle/>
                    <a:p>
                      <a:pPr marL="374650" marR="133985" indent="-283845" algn="just">
                        <a:lnSpc>
                          <a:spcPct val="100000"/>
                        </a:lnSpc>
                        <a:spcBef>
                          <a:spcPts val="295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When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tell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you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forgot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my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glasses,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it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is 	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because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am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ashamed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admit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don’t 	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read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very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well.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5285" indent="-283845" algn="just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don’t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know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what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ask,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am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hesitant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ask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you.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4650" marR="315595" indent="-283845" algn="just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When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leave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your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office,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often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don’t 	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know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what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should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next.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5285" indent="-283845" algn="just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528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I’m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very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good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at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concealing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my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limited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algn="just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reading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skills.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6385">
                        <a:lnSpc>
                          <a:spcPct val="100000"/>
                        </a:lnSpc>
                        <a:spcBef>
                          <a:spcPts val="295"/>
                        </a:spcBef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variety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instruction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methods.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marR="13843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Encourage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open-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ended</a:t>
                      </a:r>
                      <a:r>
                        <a:rPr sz="20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questions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Ask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Me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3*.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Teach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Back* or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Show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Me*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method.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marR="93980" indent="-28702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symbols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color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on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large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print</a:t>
                      </a:r>
                      <a:r>
                        <a:rPr sz="2000" spc="-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direction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instructional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signs.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Create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shame-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free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environment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by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offering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assistance</a:t>
                      </a:r>
                      <a:r>
                        <a:rPr sz="20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with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materials.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18819" y="5344795"/>
            <a:ext cx="67919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*See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Toolkit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provided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by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Empower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at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end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this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slide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deck.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6327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Barriers</a:t>
            </a:r>
            <a:r>
              <a:rPr sz="4000" spc="-130" dirty="0"/>
              <a:t> </a:t>
            </a:r>
            <a:r>
              <a:rPr sz="4000" dirty="0"/>
              <a:t>to</a:t>
            </a:r>
            <a:r>
              <a:rPr sz="4000" spc="-110" dirty="0"/>
              <a:t> </a:t>
            </a:r>
            <a:r>
              <a:rPr sz="4000" dirty="0"/>
              <a:t>Patient</a:t>
            </a:r>
            <a:r>
              <a:rPr sz="4000" spc="-95" dirty="0"/>
              <a:t> </a:t>
            </a:r>
            <a:r>
              <a:rPr sz="4000" spc="-10" dirty="0"/>
              <a:t>Communication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3730" y="1424432"/>
          <a:ext cx="10908665" cy="4449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3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4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4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Communication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Barrier: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97CC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890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Solution</a:t>
                      </a:r>
                      <a:r>
                        <a:rPr sz="2000" b="1" spc="-1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2000" b="1" spc="-30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b="1" spc="-2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Communication Barrier: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97C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9040">
                <a:tc>
                  <a:txBody>
                    <a:bodyPr/>
                    <a:lstStyle/>
                    <a:p>
                      <a:pPr marL="377825" marR="223520" indent="-287020">
                        <a:lnSpc>
                          <a:spcPct val="100000"/>
                        </a:lnSpc>
                        <a:spcBef>
                          <a:spcPts val="295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put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medication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into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my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ear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instead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my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mouth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treat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ear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infection,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because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the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instructions</a:t>
                      </a:r>
                      <a:r>
                        <a:rPr sz="20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said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“for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oral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only.”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marR="139700" indent="-28702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am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confused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about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risk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information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given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numbers,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like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percent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ratios,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don’t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know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what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should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marR="35242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am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afraid to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talk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about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suicide,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because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don’t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want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 locked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up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committed.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marR="473709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am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afraid</a:t>
                      </a:r>
                      <a:r>
                        <a:rPr sz="2000" spc="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tell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you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that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need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things,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because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don’t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want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taken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from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my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home.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6385">
                        <a:lnSpc>
                          <a:spcPct val="100000"/>
                        </a:lnSpc>
                        <a:spcBef>
                          <a:spcPts val="295"/>
                        </a:spcBef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Explain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how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medications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that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are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being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prescribed.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marR="499745" indent="-28702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specific,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clear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plain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language</a:t>
                      </a:r>
                      <a:r>
                        <a:rPr sz="20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on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prescriptions.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plain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language</a:t>
                      </a:r>
                      <a:r>
                        <a:rPr sz="20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describe</a:t>
                      </a:r>
                      <a:r>
                        <a:rPr sz="20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risks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benefits</a:t>
                      </a:r>
                      <a:r>
                        <a:rPr sz="20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avoid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using</a:t>
                      </a:r>
                      <a:r>
                        <a:rPr sz="20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only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numbers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marR="72326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Explain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benefits</a:t>
                      </a:r>
                      <a:r>
                        <a:rPr sz="20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mental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health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services</a:t>
                      </a:r>
                      <a:r>
                        <a:rPr sz="2000" spc="-7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and/or</a:t>
                      </a:r>
                      <a:r>
                        <a:rPr sz="20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personal</a:t>
                      </a:r>
                      <a:r>
                        <a:rPr sz="20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care</a:t>
                      </a:r>
                      <a:r>
                        <a:rPr sz="20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services.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marR="2730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Explain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assessment</a:t>
                      </a:r>
                      <a:r>
                        <a:rPr sz="2000" spc="-6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care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services</a:t>
                      </a:r>
                      <a:r>
                        <a:rPr sz="20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in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plain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language,</a:t>
                      </a:r>
                      <a:r>
                        <a:rPr sz="20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including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limits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on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confidentiality</a:t>
                      </a:r>
                      <a:r>
                        <a:rPr sz="2000" spc="-6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facilities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that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limit freedom’s.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6327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Barriers</a:t>
            </a:r>
            <a:r>
              <a:rPr sz="4000" spc="-110" dirty="0"/>
              <a:t> </a:t>
            </a:r>
            <a:r>
              <a:rPr sz="4000" dirty="0"/>
              <a:t>to</a:t>
            </a:r>
            <a:r>
              <a:rPr sz="4000" spc="-105" dirty="0"/>
              <a:t> </a:t>
            </a:r>
            <a:r>
              <a:rPr dirty="0"/>
              <a:t>Patient </a:t>
            </a:r>
            <a:r>
              <a:rPr sz="4000" spc="-10" dirty="0"/>
              <a:t>Communication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3730" y="1334642"/>
          <a:ext cx="11006455" cy="3785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68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8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Communication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Barrier: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97CC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1023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Solution</a:t>
                      </a:r>
                      <a:r>
                        <a:rPr sz="2000" b="1" spc="-1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2000" b="1" spc="-30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b="1" spc="-2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Communication Barrier: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97C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4830">
                <a:tc>
                  <a:txBody>
                    <a:bodyPr/>
                    <a:lstStyle/>
                    <a:p>
                      <a:pPr marL="377825" marR="180340" indent="-287020">
                        <a:lnSpc>
                          <a:spcPct val="100000"/>
                        </a:lnSpc>
                        <a:spcBef>
                          <a:spcPts val="295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am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more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comfortable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waiting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make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care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decision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after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talk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my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family.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Sometimes,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am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more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comfortable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with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doctor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my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same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gender.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marR="276860" indent="-28702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It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is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important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me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have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20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relationship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with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my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doctor.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marR="467359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complementary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alternative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medicines</a:t>
                      </a:r>
                      <a:r>
                        <a:rPr sz="20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home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remedies,</a:t>
                      </a:r>
                      <a:r>
                        <a:rPr sz="20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but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don’t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think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tell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you.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6385">
                        <a:lnSpc>
                          <a:spcPct val="100000"/>
                        </a:lnSpc>
                        <a:spcBef>
                          <a:spcPts val="295"/>
                        </a:spcBef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Confirm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decision-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making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preferences.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marR="69532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Office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staff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should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confirm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preferences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during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scheduling.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Spend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few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minutes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building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rapport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at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each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visit.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marR="9683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Ask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about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use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complementary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medicines</a:t>
                      </a:r>
                      <a:r>
                        <a:rPr sz="20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home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remedies.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3420" marR="5080" indent="-1951355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Barriers</a:t>
            </a:r>
            <a:r>
              <a:rPr sz="3200" spc="-75" dirty="0"/>
              <a:t> </a:t>
            </a:r>
            <a:r>
              <a:rPr sz="3200" dirty="0"/>
              <a:t>to</a:t>
            </a:r>
            <a:r>
              <a:rPr sz="3200" spc="-50" dirty="0"/>
              <a:t> </a:t>
            </a:r>
            <a:r>
              <a:rPr sz="3200" dirty="0"/>
              <a:t>Patient</a:t>
            </a:r>
            <a:r>
              <a:rPr sz="3200" spc="-50" dirty="0"/>
              <a:t> </a:t>
            </a:r>
            <a:r>
              <a:rPr sz="3200" dirty="0"/>
              <a:t>Communication:</a:t>
            </a:r>
            <a:r>
              <a:rPr sz="3200" spc="-55" dirty="0"/>
              <a:t> </a:t>
            </a:r>
            <a:r>
              <a:rPr sz="3200" spc="-10" dirty="0"/>
              <a:t>Limited </a:t>
            </a:r>
            <a:r>
              <a:rPr sz="3200" dirty="0"/>
              <a:t>English</a:t>
            </a:r>
            <a:r>
              <a:rPr sz="3200" spc="-135" dirty="0"/>
              <a:t> </a:t>
            </a:r>
            <a:r>
              <a:rPr sz="3200" dirty="0"/>
              <a:t>Proficiency</a:t>
            </a:r>
            <a:r>
              <a:rPr sz="3200" spc="-125" dirty="0"/>
              <a:t> </a:t>
            </a:r>
            <a:r>
              <a:rPr sz="3200" spc="-10" dirty="0"/>
              <a:t>(LEP)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3730" y="1639442"/>
          <a:ext cx="10742295" cy="3541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5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2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97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Communication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Barrier: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97CC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Solution</a:t>
                      </a:r>
                      <a:r>
                        <a:rPr sz="2000" b="1" spc="-3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2000" b="1" spc="-40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b="1" spc="-4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Communication</a:t>
                      </a:r>
                      <a:r>
                        <a:rPr sz="2000" b="1" spc="-55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E8F3F9"/>
                          </a:solidFill>
                          <a:latin typeface="Georgia"/>
                          <a:cs typeface="Georgia"/>
                        </a:rPr>
                        <a:t>Barrier: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97C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1655">
                <a:tc>
                  <a:txBody>
                    <a:bodyPr/>
                    <a:lstStyle/>
                    <a:p>
                      <a:pPr marL="377825" marR="300355" indent="-287020">
                        <a:lnSpc>
                          <a:spcPct val="100000"/>
                        </a:lnSpc>
                        <a:spcBef>
                          <a:spcPts val="295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My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English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is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pretty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good,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but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need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an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interpreter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at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times.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Some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days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it’s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harder</a:t>
                      </a:r>
                      <a:r>
                        <a:rPr sz="2000" spc="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me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speak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English.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marR="11620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When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don’t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seem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understand,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talking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louder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English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intimidates</a:t>
                      </a:r>
                      <a:r>
                        <a:rPr sz="20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me.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7825" marR="20193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If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look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surprised,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confused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upset,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may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have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misinterpreted</a:t>
                      </a:r>
                      <a:r>
                        <a:rPr sz="20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your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nonverbal cues.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378460" marR="1136015" indent="-287020">
                        <a:lnSpc>
                          <a:spcPct val="100000"/>
                        </a:lnSpc>
                        <a:spcBef>
                          <a:spcPts val="295"/>
                        </a:spcBef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Office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staff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should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confirm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language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preferences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during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scheduling.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Consider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offering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interpreter</a:t>
                      </a:r>
                      <a:r>
                        <a:rPr sz="20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every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visit.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marR="25527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Match</a:t>
                      </a:r>
                      <a:r>
                        <a:rPr sz="20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volume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speed</a:t>
                      </a:r>
                      <a:r>
                        <a:rPr sz="20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patient’s speech.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Mirror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body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language,</a:t>
                      </a:r>
                      <a:r>
                        <a:rPr sz="20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position</a:t>
                      </a:r>
                      <a:r>
                        <a:rPr sz="20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eye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contact.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37846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8460" algn="l"/>
                        </a:tabLst>
                      </a:pP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Ask</a:t>
                      </a:r>
                      <a:r>
                        <a:rPr sz="20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20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if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they</a:t>
                      </a:r>
                      <a:r>
                        <a:rPr sz="20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understand.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66703" y="6116218"/>
            <a:ext cx="965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solidFill>
                  <a:srgbClr val="BEBEBE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664" y="6122073"/>
            <a:ext cx="1137259" cy="22951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22605" y="817077"/>
            <a:ext cx="11577320" cy="526923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Arkansas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Department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Human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Services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(DHS)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dictates</a:t>
            </a:r>
            <a:r>
              <a:rPr sz="18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Empower’s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obligation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provide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cultural/language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data.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Empower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required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report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following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state:</a:t>
            </a:r>
            <a:endParaRPr sz="1800">
              <a:latin typeface="Georgia"/>
              <a:cs typeface="Georgia"/>
            </a:endParaRPr>
          </a:p>
          <a:p>
            <a:pPr marL="469900" marR="123189" indent="-457200">
              <a:lnSpc>
                <a:spcPct val="114100"/>
              </a:lnSpc>
              <a:spcBef>
                <a:spcPts val="595"/>
              </a:spcBef>
              <a:buAutoNum type="arabicPeriod"/>
              <a:tabLst>
                <a:tab pos="469900" algn="l"/>
              </a:tabLst>
            </a:pP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Annually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on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April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1,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Empower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must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submit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Cultural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Competency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Plan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(CCP)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addresses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how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providers,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PASSE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employees</a:t>
            </a:r>
            <a:r>
              <a:rPr sz="18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systems</a:t>
            </a:r>
            <a:r>
              <a:rPr sz="18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will</a:t>
            </a:r>
            <a:r>
              <a:rPr sz="18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effectively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provide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services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people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all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cultures,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races,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ethnic backgrounds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religions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manner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recognizes,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values,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affirms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respects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worth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1800" spc="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enrolled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members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protects</a:t>
            </a:r>
            <a:r>
              <a:rPr sz="18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preserves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dignity</a:t>
            </a:r>
            <a:r>
              <a:rPr sz="18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each.</a:t>
            </a:r>
            <a:endParaRPr sz="1800">
              <a:latin typeface="Georgia"/>
              <a:cs typeface="Georgia"/>
            </a:endParaRPr>
          </a:p>
          <a:p>
            <a:pPr marL="469900" marR="13335" indent="-457200">
              <a:lnSpc>
                <a:spcPct val="114100"/>
              </a:lnSpc>
              <a:spcBef>
                <a:spcPts val="600"/>
              </a:spcBef>
              <a:buAutoNum type="arabicPeriod"/>
              <a:tabLst>
                <a:tab pos="469900" algn="l"/>
              </a:tabLst>
            </a:pP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annual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evaluation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effectiveness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CCP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must</a:t>
            </a:r>
            <a:r>
              <a:rPr sz="18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be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submitted</a:t>
            </a:r>
            <a:r>
              <a:rPr sz="18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on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April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1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addressing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demography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Empower’s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members,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information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demonstrating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direct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link</a:t>
            </a:r>
            <a:r>
              <a:rPr sz="18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between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CCP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annual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evaluation,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successes</a:t>
            </a:r>
            <a:r>
              <a:rPr sz="1800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challenges</a:t>
            </a:r>
            <a:r>
              <a:rPr sz="18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meeting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previous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years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goals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objectives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information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item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1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above.</a:t>
            </a:r>
            <a:endParaRPr sz="1800">
              <a:latin typeface="Georgia"/>
              <a:cs typeface="Georgia"/>
            </a:endParaRPr>
          </a:p>
          <a:p>
            <a:pPr marL="469900" marR="5080" indent="-457200">
              <a:lnSpc>
                <a:spcPct val="114100"/>
              </a:lnSpc>
              <a:spcBef>
                <a:spcPts val="595"/>
              </a:spcBef>
              <a:buAutoNum type="arabicPeriod"/>
              <a:tabLst>
                <a:tab pos="469900" algn="l"/>
              </a:tabLst>
            </a:pP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18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Provider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Directory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that,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at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18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minimum,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provides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information</a:t>
            </a:r>
            <a:r>
              <a:rPr sz="18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on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each</a:t>
            </a:r>
            <a:r>
              <a:rPr sz="18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participating</a:t>
            </a:r>
            <a:r>
              <a:rPr sz="18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provider’s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cultural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and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linguistic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capabilities,</a:t>
            </a:r>
            <a:r>
              <a:rPr sz="18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including</a:t>
            </a:r>
            <a:r>
              <a:rPr sz="18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languages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offered</a:t>
            </a:r>
            <a:r>
              <a:rPr sz="18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by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8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provider</a:t>
            </a:r>
            <a:r>
              <a:rPr sz="18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skilled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medical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interpreter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at</a:t>
            </a:r>
            <a:r>
              <a:rPr sz="18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25" dirty="0">
                <a:solidFill>
                  <a:srgbClr val="333637"/>
                </a:solidFill>
                <a:latin typeface="Georgia"/>
                <a:cs typeface="Georgia"/>
              </a:rPr>
              <a:t>the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provider’s</a:t>
            </a:r>
            <a:r>
              <a:rPr sz="18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office</a:t>
            </a:r>
            <a:r>
              <a:rPr sz="18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accommodations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individuals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physical</a:t>
            </a:r>
            <a:r>
              <a:rPr sz="18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disabilities,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including</a:t>
            </a:r>
            <a:r>
              <a:rPr sz="1800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offices,</a:t>
            </a:r>
            <a:r>
              <a:rPr sz="18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exam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rooms, </a:t>
            </a:r>
            <a:r>
              <a:rPr sz="18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8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333637"/>
                </a:solidFill>
                <a:latin typeface="Georgia"/>
                <a:cs typeface="Georgia"/>
              </a:rPr>
              <a:t>equipment.</a:t>
            </a:r>
            <a:endParaRPr sz="1800">
              <a:latin typeface="Georgia"/>
              <a:cs typeface="Georgia"/>
            </a:endParaRPr>
          </a:p>
          <a:p>
            <a:pPr marL="266700">
              <a:lnSpc>
                <a:spcPct val="100000"/>
              </a:lnSpc>
              <a:spcBef>
                <a:spcPts val="890"/>
              </a:spcBef>
            </a:pP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Empower</a:t>
            </a:r>
            <a:r>
              <a:rPr sz="1600" i="1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has</a:t>
            </a:r>
            <a:r>
              <a:rPr sz="1600" i="1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16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expectation</a:t>
            </a:r>
            <a:r>
              <a:rPr sz="1600" i="1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1600" i="1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contracted</a:t>
            </a:r>
            <a:r>
              <a:rPr sz="16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providers</a:t>
            </a:r>
            <a:r>
              <a:rPr sz="1600" i="1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will</a:t>
            </a:r>
            <a:r>
              <a:rPr sz="1600" i="1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disclose</a:t>
            </a:r>
            <a:r>
              <a:rPr sz="16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their</a:t>
            </a:r>
            <a:r>
              <a:rPr sz="16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cultural,</a:t>
            </a:r>
            <a:r>
              <a:rPr sz="1600" i="1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racial</a:t>
            </a:r>
            <a:r>
              <a:rPr sz="1600" i="1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6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linguistic</a:t>
            </a:r>
            <a:r>
              <a:rPr sz="1600" i="1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information</a:t>
            </a:r>
            <a:r>
              <a:rPr sz="1600" i="1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on</a:t>
            </a:r>
            <a:r>
              <a:rPr sz="16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spc="-25" dirty="0">
                <a:solidFill>
                  <a:srgbClr val="333637"/>
                </a:solidFill>
                <a:latin typeface="Georgia"/>
                <a:cs typeface="Georgia"/>
              </a:rPr>
              <a:t>an</a:t>
            </a:r>
            <a:endParaRPr sz="1600">
              <a:latin typeface="Georgia"/>
              <a:cs typeface="Georgia"/>
            </a:endParaRPr>
          </a:p>
          <a:p>
            <a:pPr marL="276225">
              <a:lnSpc>
                <a:spcPct val="100000"/>
              </a:lnSpc>
              <a:spcBef>
                <a:spcPts val="265"/>
              </a:spcBef>
            </a:pP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annual</a:t>
            </a:r>
            <a:r>
              <a:rPr sz="1600" i="1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basis,</a:t>
            </a:r>
            <a:r>
              <a:rPr sz="16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particularly</a:t>
            </a:r>
            <a:r>
              <a:rPr sz="1600" i="1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during</a:t>
            </a:r>
            <a:r>
              <a:rPr sz="1600" i="1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contracting,</a:t>
            </a:r>
            <a:r>
              <a:rPr sz="1600" i="1" spc="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spc="-10" dirty="0">
                <a:solidFill>
                  <a:srgbClr val="333637"/>
                </a:solidFill>
                <a:latin typeface="Georgia"/>
                <a:cs typeface="Georgia"/>
              </a:rPr>
              <a:t>credentialing</a:t>
            </a:r>
            <a:r>
              <a:rPr sz="16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1600" i="1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re-</a:t>
            </a:r>
            <a:r>
              <a:rPr sz="1600" i="1" spc="-10" dirty="0">
                <a:solidFill>
                  <a:srgbClr val="333637"/>
                </a:solidFill>
                <a:latin typeface="Georgia"/>
                <a:cs typeface="Georgia"/>
              </a:rPr>
              <a:t>credentialing</a:t>
            </a:r>
            <a:r>
              <a:rPr sz="16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16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ensure</a:t>
            </a:r>
            <a:r>
              <a:rPr sz="1600" i="1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16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services</a:t>
            </a:r>
            <a:r>
              <a:rPr sz="16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1600" i="1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provided</a:t>
            </a:r>
            <a:r>
              <a:rPr sz="16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1600" i="1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spc="-5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8733" y="6096711"/>
            <a:ext cx="49485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culturally</a:t>
            </a:r>
            <a:r>
              <a:rPr sz="16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competent</a:t>
            </a:r>
            <a:r>
              <a:rPr sz="1600" i="1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manner</a:t>
            </a:r>
            <a:r>
              <a:rPr sz="1600" i="1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16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all</a:t>
            </a:r>
            <a:r>
              <a:rPr sz="16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dirty="0">
                <a:solidFill>
                  <a:srgbClr val="333637"/>
                </a:solidFill>
                <a:latin typeface="Georgia"/>
                <a:cs typeface="Georgia"/>
              </a:rPr>
              <a:t>enrolled</a:t>
            </a:r>
            <a:r>
              <a:rPr sz="16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1600" i="1" spc="-10" dirty="0">
                <a:solidFill>
                  <a:srgbClr val="333637"/>
                </a:solidFill>
                <a:latin typeface="Georgia"/>
                <a:cs typeface="Georgia"/>
              </a:rPr>
              <a:t>members.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44294" y="234822"/>
            <a:ext cx="9310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Why</a:t>
            </a:r>
            <a:r>
              <a:rPr spc="-75" dirty="0"/>
              <a:t> </a:t>
            </a:r>
            <a:r>
              <a:rPr dirty="0"/>
              <a:t>is</a:t>
            </a:r>
            <a:r>
              <a:rPr spc="-70" dirty="0"/>
              <a:t> </a:t>
            </a:r>
            <a:r>
              <a:rPr dirty="0"/>
              <a:t>cultural</a:t>
            </a:r>
            <a:r>
              <a:rPr spc="-80" dirty="0"/>
              <a:t> </a:t>
            </a:r>
            <a:r>
              <a:rPr dirty="0"/>
              <a:t>competency</a:t>
            </a:r>
            <a:r>
              <a:rPr spc="-70" dirty="0"/>
              <a:t> </a:t>
            </a:r>
            <a:r>
              <a:rPr spc="-10" dirty="0"/>
              <a:t>important?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1113789"/>
            <a:ext cx="9137650" cy="2294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Language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assistance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available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at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no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cost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patients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providers,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including:</a:t>
            </a:r>
            <a:endParaRPr sz="2000">
              <a:latin typeface="Georgia"/>
              <a:cs typeface="Georgia"/>
            </a:endParaRPr>
          </a:p>
          <a:p>
            <a:pPr marL="698500" lvl="1" indent="-228600">
              <a:lnSpc>
                <a:spcPct val="100000"/>
              </a:lnSpc>
              <a:buSzPct val="75000"/>
              <a:buFont typeface="Courier New"/>
              <a:buChar char="o"/>
              <a:tabLst>
                <a:tab pos="6985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Interpreter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support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at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medical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point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contact.</a:t>
            </a:r>
            <a:endParaRPr sz="2000">
              <a:latin typeface="Georgia"/>
              <a:cs typeface="Georgia"/>
            </a:endParaRPr>
          </a:p>
          <a:p>
            <a:pPr marL="698500" lvl="1" indent="-228600">
              <a:lnSpc>
                <a:spcPct val="100000"/>
              </a:lnSpc>
              <a:buSzPct val="75000"/>
              <a:buFont typeface="Courier New"/>
              <a:buChar char="o"/>
              <a:tabLst>
                <a:tab pos="6985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Sign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language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interpreters.</a:t>
            </a:r>
            <a:endParaRPr sz="2000">
              <a:latin typeface="Georgia"/>
              <a:cs typeface="Georgia"/>
            </a:endParaRPr>
          </a:p>
          <a:p>
            <a:pPr marL="698500" lvl="1" indent="-228600">
              <a:lnSpc>
                <a:spcPct val="100000"/>
              </a:lnSpc>
              <a:buSzPct val="75000"/>
              <a:buFont typeface="Courier New"/>
              <a:buChar char="o"/>
              <a:tabLst>
                <a:tab pos="698500" algn="l"/>
              </a:tabLst>
            </a:pP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Speech-to-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text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interpretation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hearing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loss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who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do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not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sign.</a:t>
            </a:r>
            <a:endParaRPr sz="2000">
              <a:latin typeface="Georgia"/>
              <a:cs typeface="Georgia"/>
            </a:endParaRPr>
          </a:p>
          <a:p>
            <a:pPr marL="698500" lvl="1" indent="-228600">
              <a:lnSpc>
                <a:spcPct val="100000"/>
              </a:lnSpc>
              <a:buSzPct val="75000"/>
              <a:buFont typeface="Courier New"/>
              <a:buChar char="o"/>
              <a:tabLst>
                <a:tab pos="6985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materials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alternative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formats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(i.e.,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large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print,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audio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Braille).</a:t>
            </a:r>
            <a:endParaRPr sz="200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spcBef>
                <a:spcPts val="1185"/>
              </a:spcBef>
              <a:buClr>
                <a:srgbClr val="333637"/>
              </a:buClr>
              <a:buFont typeface="Courier New"/>
              <a:buChar char="o"/>
            </a:pP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more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information,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contact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Member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Services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at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(866)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261-1286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TTY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711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06420" y="136905"/>
            <a:ext cx="69748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Language</a:t>
            </a:r>
            <a:r>
              <a:rPr spc="-190" dirty="0"/>
              <a:t> </a:t>
            </a:r>
            <a:r>
              <a:rPr dirty="0"/>
              <a:t>Assistance</a:t>
            </a:r>
            <a:r>
              <a:rPr spc="-175" dirty="0"/>
              <a:t> </a:t>
            </a:r>
            <a:r>
              <a:rPr spc="-10" dirty="0"/>
              <a:t>Services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49431"/>
              </p:ext>
            </p:extLst>
          </p:nvPr>
        </p:nvGraphicFramePr>
        <p:xfrm>
          <a:off x="790486" y="3880865"/>
          <a:ext cx="10633075" cy="1833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2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575">
                <a:tc>
                  <a:txBody>
                    <a:bodyPr/>
                    <a:lstStyle/>
                    <a:p>
                      <a:pPr marL="240665">
                        <a:lnSpc>
                          <a:spcPts val="2035"/>
                        </a:lnSpc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Type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2035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Primary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Vendor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295275">
                        <a:lnSpc>
                          <a:spcPts val="2035"/>
                        </a:lnSpc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Over</a:t>
                      </a:r>
                      <a:r>
                        <a:rPr sz="18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Phone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Vendor</a:t>
                      </a:r>
                      <a:r>
                        <a:rPr lang="en-US"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(s)</a:t>
                      </a:r>
                      <a:endParaRPr sz="18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095"/>
                        </a:lnSpc>
                      </a:pPr>
                      <a:r>
                        <a:rPr lang="en-US" sz="1800" spc="-10" dirty="0" err="1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Transperfect</a:t>
                      </a:r>
                      <a:r>
                        <a:rPr lang="en-US"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Connect</a:t>
                      </a:r>
                      <a:endParaRPr sz="18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marL="295275">
                        <a:lnSpc>
                          <a:spcPts val="2039"/>
                        </a:lnSpc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Written</a:t>
                      </a:r>
                      <a:r>
                        <a:rPr sz="18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Translation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Services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100"/>
                        </a:lnSpc>
                      </a:pPr>
                      <a:r>
                        <a:rPr lang="en-US" sz="1800" dirty="0" err="1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PurpleGroup</a:t>
                      </a:r>
                      <a:endParaRPr lang="en-US" sz="1800" dirty="0">
                        <a:solidFill>
                          <a:srgbClr val="333637"/>
                        </a:solidFill>
                        <a:latin typeface="Georgia"/>
                        <a:cs typeface="Georgia"/>
                      </a:endParaRPr>
                    </a:p>
                    <a:p>
                      <a:pPr marL="69215">
                        <a:lnSpc>
                          <a:spcPts val="2100"/>
                        </a:lnSpc>
                      </a:pPr>
                      <a:r>
                        <a:rPr lang="en-US"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MHP.SI (Marshallese)</a:t>
                      </a:r>
                      <a:endParaRPr sz="18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055">
                <a:tc>
                  <a:txBody>
                    <a:bodyPr/>
                    <a:lstStyle/>
                    <a:p>
                      <a:pPr marL="295275">
                        <a:lnSpc>
                          <a:spcPts val="2039"/>
                        </a:lnSpc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American</a:t>
                      </a:r>
                      <a:r>
                        <a:rPr sz="18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Sign</a:t>
                      </a:r>
                      <a:r>
                        <a:rPr sz="18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Language-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ASL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Service</a:t>
                      </a:r>
                      <a:r>
                        <a:rPr sz="1800" spc="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Vendor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100"/>
                        </a:lnSpc>
                      </a:pP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Communication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Plus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Interpreter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Services</a:t>
                      </a:r>
                      <a:endParaRPr sz="18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E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02" y="1249654"/>
            <a:ext cx="6551930" cy="4035425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35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Speak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directly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patient,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not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interpreter.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940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Use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first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person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language.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Use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normal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voice,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not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too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fast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too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loudly.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940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Use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concise,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brief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sentences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uncomplicated.</a:t>
            </a:r>
            <a:endParaRPr sz="2000">
              <a:latin typeface="Georgia"/>
              <a:cs typeface="Georgia"/>
            </a:endParaRPr>
          </a:p>
          <a:p>
            <a:pPr marL="241300" marR="5080" indent="-228600">
              <a:lnSpc>
                <a:spcPct val="113999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Avoid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acronyms,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medical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jargon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technical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terms.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Interpreters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trained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medical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terminology,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but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this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will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make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interpretation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smoother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clearer.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aware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cultural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context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body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language.</a:t>
            </a:r>
            <a:endParaRPr sz="2000">
              <a:latin typeface="Georgia"/>
              <a:cs typeface="Georgia"/>
            </a:endParaRPr>
          </a:p>
          <a:p>
            <a:pPr marL="241300" marR="60325" indent="-228600">
              <a:lnSpc>
                <a:spcPct val="113999"/>
              </a:lnSpc>
              <a:spcBef>
                <a:spcPts val="605"/>
              </a:spcBef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Ensure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understands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use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family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member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as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interpreter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highly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discouraged.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997" rIns="0" bIns="0" rtlCol="0">
            <a:spAutoFit/>
          </a:bodyPr>
          <a:lstStyle/>
          <a:p>
            <a:pPr marL="78041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Effective</a:t>
            </a:r>
            <a:r>
              <a:rPr sz="4000" spc="-90" dirty="0"/>
              <a:t> </a:t>
            </a:r>
            <a:r>
              <a:rPr sz="4000" dirty="0"/>
              <a:t>Use</a:t>
            </a:r>
            <a:r>
              <a:rPr sz="4000" spc="-85" dirty="0"/>
              <a:t> </a:t>
            </a:r>
            <a:r>
              <a:rPr sz="4000" dirty="0"/>
              <a:t>of</a:t>
            </a:r>
            <a:r>
              <a:rPr sz="4000" spc="-90" dirty="0"/>
              <a:t> </a:t>
            </a:r>
            <a:r>
              <a:rPr sz="4000" dirty="0"/>
              <a:t>an</a:t>
            </a:r>
            <a:r>
              <a:rPr sz="4000" spc="-80" dirty="0"/>
              <a:t> </a:t>
            </a:r>
            <a:r>
              <a:rPr sz="4000" spc="-10" dirty="0"/>
              <a:t>Interpreter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7821168" y="1374647"/>
            <a:ext cx="3723640" cy="4392295"/>
          </a:xfrm>
          <a:prstGeom prst="rect">
            <a:avLst/>
          </a:prstGeom>
          <a:solidFill>
            <a:srgbClr val="3CB5E6"/>
          </a:solidFill>
        </p:spPr>
        <p:txBody>
          <a:bodyPr vert="horz" wrap="square" lIns="0" tIns="171450" rIns="0" bIns="0" rtlCol="0">
            <a:spAutoFit/>
          </a:bodyPr>
          <a:lstStyle/>
          <a:p>
            <a:pPr marL="234950" marR="227965" indent="100330" algn="just">
              <a:lnSpc>
                <a:spcPct val="100000"/>
              </a:lnSpc>
              <a:spcBef>
                <a:spcPts val="1350"/>
              </a:spcBef>
            </a:pP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Use</a:t>
            </a:r>
            <a:r>
              <a:rPr sz="28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28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Teach</a:t>
            </a:r>
            <a:r>
              <a:rPr sz="28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Georgia"/>
                <a:cs typeface="Georgia"/>
              </a:rPr>
              <a:t>Back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method,</a:t>
            </a:r>
            <a:r>
              <a:rPr sz="28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even</a:t>
            </a:r>
            <a:r>
              <a:rPr sz="28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during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an</a:t>
            </a:r>
            <a:r>
              <a:rPr sz="2800" spc="-1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interpreted</a:t>
            </a:r>
            <a:r>
              <a:rPr sz="280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visit.</a:t>
            </a:r>
            <a:endParaRPr sz="2800">
              <a:latin typeface="Georgia"/>
              <a:cs typeface="Georgia"/>
            </a:endParaRPr>
          </a:p>
          <a:p>
            <a:pPr marL="358140" marR="352425" indent="1270" algn="ctr">
              <a:lnSpc>
                <a:spcPct val="100000"/>
              </a:lnSpc>
              <a:spcBef>
                <a:spcPts val="2010"/>
              </a:spcBef>
            </a:pP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It</a:t>
            </a:r>
            <a:r>
              <a:rPr sz="28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will</a:t>
            </a:r>
            <a:r>
              <a:rPr sz="28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extend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confidence</a:t>
            </a:r>
            <a:r>
              <a:rPr sz="280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that</a:t>
            </a:r>
            <a:r>
              <a:rPr sz="280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patient</a:t>
            </a:r>
            <a:r>
              <a:rPr sz="280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understood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28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message.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8938" y="248792"/>
            <a:ext cx="9945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Using</a:t>
            </a:r>
            <a:r>
              <a:rPr spc="-80" dirty="0"/>
              <a:t> </a:t>
            </a:r>
            <a:r>
              <a:rPr spc="-25" dirty="0"/>
              <a:t>Professionally-</a:t>
            </a:r>
            <a:r>
              <a:rPr dirty="0"/>
              <a:t>Trained</a:t>
            </a:r>
            <a:r>
              <a:rPr spc="-70" dirty="0"/>
              <a:t> </a:t>
            </a:r>
            <a:r>
              <a:rPr spc="-10" dirty="0"/>
              <a:t>Interpreters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129016" y="1374647"/>
            <a:ext cx="3415665" cy="4392295"/>
          </a:xfrm>
          <a:prstGeom prst="rect">
            <a:avLst/>
          </a:prstGeom>
          <a:solidFill>
            <a:srgbClr val="3CB5E6"/>
          </a:solidFill>
        </p:spPr>
        <p:txBody>
          <a:bodyPr vert="horz" wrap="square" lIns="0" tIns="146685" rIns="0" bIns="0" rtlCol="0">
            <a:spAutoFit/>
          </a:bodyPr>
          <a:lstStyle/>
          <a:p>
            <a:pPr marL="192405" marR="185420" algn="ctr">
              <a:lnSpc>
                <a:spcPct val="113999"/>
              </a:lnSpc>
              <a:spcBef>
                <a:spcPts val="1155"/>
              </a:spcBef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When</a:t>
            </a:r>
            <a:r>
              <a:rPr sz="20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patients</a:t>
            </a:r>
            <a:r>
              <a:rPr sz="20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are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 stressed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by</a:t>
            </a:r>
            <a:r>
              <a:rPr sz="20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an</a:t>
            </a:r>
            <a:r>
              <a:rPr sz="20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illness,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communication</a:t>
            </a:r>
            <a:r>
              <a:rPr sz="20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2000" spc="-20" dirty="0">
                <a:solidFill>
                  <a:srgbClr val="FFFFFF"/>
                </a:solidFill>
                <a:latin typeface="Georgia"/>
                <a:cs typeface="Georgia"/>
              </a:rPr>
              <a:t> their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preferred</a:t>
            </a:r>
            <a:r>
              <a:rPr sz="20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language</a:t>
            </a:r>
            <a:r>
              <a:rPr sz="20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Georgia"/>
                <a:cs typeface="Georgia"/>
              </a:rPr>
              <a:t>can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improve</a:t>
            </a:r>
            <a:r>
              <a:rPr sz="20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understanding.</a:t>
            </a:r>
            <a:endParaRPr sz="2000">
              <a:latin typeface="Georgia"/>
              <a:cs typeface="Georgia"/>
            </a:endParaRPr>
          </a:p>
          <a:p>
            <a:pPr marL="253365" marR="246379" algn="ctr">
              <a:lnSpc>
                <a:spcPct val="113999"/>
              </a:lnSpc>
              <a:spcBef>
                <a:spcPts val="2010"/>
              </a:spcBef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Being</a:t>
            </a:r>
            <a:r>
              <a:rPr sz="20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prepared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20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use</a:t>
            </a:r>
            <a:r>
              <a:rPr sz="20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Georgia"/>
                <a:cs typeface="Georgia"/>
              </a:rPr>
              <a:t>an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interpreter,</a:t>
            </a:r>
            <a:r>
              <a:rPr sz="20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when</a:t>
            </a:r>
            <a:r>
              <a:rPr sz="20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needed,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will</a:t>
            </a:r>
            <a:r>
              <a:rPr sz="20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keep</a:t>
            </a:r>
            <a:r>
              <a:rPr sz="20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20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office</a:t>
            </a:r>
            <a:r>
              <a:rPr sz="2000" spc="-20" dirty="0">
                <a:solidFill>
                  <a:srgbClr val="FFFFFF"/>
                </a:solidFill>
                <a:latin typeface="Georgia"/>
                <a:cs typeface="Georgia"/>
              </a:rPr>
              <a:t> flow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moving</a:t>
            </a:r>
            <a:r>
              <a:rPr sz="20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smoothly.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7380" y="1249654"/>
            <a:ext cx="7069455" cy="438277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35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Hold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brief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introductory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discussion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interpreter.</a:t>
            </a:r>
            <a:endParaRPr sz="2000">
              <a:latin typeface="Georgia"/>
              <a:cs typeface="Georgia"/>
            </a:endParaRPr>
          </a:p>
          <a:p>
            <a:pPr marL="698500" marR="1011555" lvl="1" indent="-229235">
              <a:lnSpc>
                <a:spcPct val="113999"/>
              </a:lnSpc>
              <a:spcBef>
                <a:spcPts val="605"/>
              </a:spcBef>
              <a:buSzPct val="75000"/>
              <a:buFont typeface="Courier New"/>
              <a:buChar char="o"/>
              <a:tabLst>
                <a:tab pos="6985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Introduce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yourself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give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brief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nature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the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call/visit.</a:t>
            </a:r>
            <a:endParaRPr sz="2000">
              <a:latin typeface="Georgia"/>
              <a:cs typeface="Georgia"/>
            </a:endParaRPr>
          </a:p>
          <a:p>
            <a:pPr marL="698500" lvl="1" indent="-228600">
              <a:lnSpc>
                <a:spcPct val="100000"/>
              </a:lnSpc>
              <a:spcBef>
                <a:spcPts val="935"/>
              </a:spcBef>
              <a:buSzPct val="75000"/>
              <a:buFont typeface="Courier New"/>
              <a:buChar char="o"/>
              <a:tabLst>
                <a:tab pos="6985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Reassure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about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confidentiality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practices.</a:t>
            </a:r>
            <a:endParaRPr sz="2000">
              <a:latin typeface="Georgia"/>
              <a:cs typeface="Georgia"/>
            </a:endParaRPr>
          </a:p>
          <a:p>
            <a:pPr marL="241300" marR="5080" indent="-228600">
              <a:lnSpc>
                <a:spcPct val="113999"/>
              </a:lnSpc>
              <a:spcBef>
                <a:spcPts val="605"/>
              </a:spcBef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prepared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pace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discussion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allow 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time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interpretation.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Avoid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interrupting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during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interpretation.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some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languages,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it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may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take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longer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explain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word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endParaRPr sz="2000">
              <a:latin typeface="Georgia"/>
              <a:cs typeface="Georgia"/>
            </a:endParaRPr>
          </a:p>
          <a:p>
            <a:pPr marL="241300">
              <a:lnSpc>
                <a:spcPct val="100000"/>
              </a:lnSpc>
              <a:spcBef>
                <a:spcPts val="340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concept,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so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patient.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Choose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interpreter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who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meets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needs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patient,</a:t>
            </a:r>
            <a:endParaRPr sz="2000">
              <a:latin typeface="Georgia"/>
              <a:cs typeface="Georgia"/>
            </a:endParaRPr>
          </a:p>
          <a:p>
            <a:pPr marL="241300">
              <a:lnSpc>
                <a:spcPct val="100000"/>
              </a:lnSpc>
              <a:spcBef>
                <a:spcPts val="335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consider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age,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sex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background.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1087322"/>
            <a:ext cx="10693400" cy="3806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7465">
              <a:lnSpc>
                <a:spcPct val="113999"/>
              </a:lnSpc>
              <a:spcBef>
                <a:spcPts val="95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Under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Title</a:t>
            </a:r>
            <a:r>
              <a:rPr sz="2000" i="1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II</a:t>
            </a:r>
            <a:r>
              <a:rPr sz="20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Americans</a:t>
            </a:r>
            <a:r>
              <a:rPr sz="2000" i="1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i="1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Disabilities</a:t>
            </a:r>
            <a:r>
              <a:rPr sz="2000" i="1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Act</a:t>
            </a:r>
            <a:r>
              <a:rPr sz="2000" i="1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(ADA)</a:t>
            </a:r>
            <a:r>
              <a:rPr sz="20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Section</a:t>
            </a:r>
            <a:r>
              <a:rPr sz="2000" i="1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504</a:t>
            </a:r>
            <a:r>
              <a:rPr sz="2000" i="1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the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Rehabilitation</a:t>
            </a:r>
            <a:r>
              <a:rPr sz="2000" i="1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Act</a:t>
            </a:r>
            <a:r>
              <a:rPr sz="20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1973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,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federally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conducted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assisted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programs,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along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programs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of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state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local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government,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required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make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those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programs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accessible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individuals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with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disabilities,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as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well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as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effective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communication.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64"/>
              </a:spcBef>
            </a:pPr>
            <a:endParaRPr sz="2000">
              <a:latin typeface="Georgia"/>
              <a:cs typeface="Georgia"/>
            </a:endParaRPr>
          </a:p>
          <a:p>
            <a:pPr marL="12700" marR="340995">
              <a:lnSpc>
                <a:spcPct val="113999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Effective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communication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means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communicate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those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disabilities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as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effectively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as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communicating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others.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64"/>
              </a:spcBef>
            </a:pPr>
            <a:endParaRPr sz="2000">
              <a:latin typeface="Georgia"/>
              <a:cs typeface="Georgia"/>
            </a:endParaRPr>
          </a:p>
          <a:p>
            <a:pPr marL="12700" marR="5080">
              <a:lnSpc>
                <a:spcPct val="113999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Alternative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communications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supporting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encounter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include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sign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language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interpreters,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tactile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interpreters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captioning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assisted-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listening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devices.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060" y="138429"/>
            <a:ext cx="81635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Alternate</a:t>
            </a:r>
            <a:r>
              <a:rPr spc="-80" dirty="0"/>
              <a:t> </a:t>
            </a:r>
            <a:r>
              <a:rPr sz="4000" dirty="0"/>
              <a:t>Format</a:t>
            </a:r>
            <a:r>
              <a:rPr sz="4000" spc="-180" dirty="0"/>
              <a:t> </a:t>
            </a:r>
            <a:r>
              <a:rPr sz="4000" spc="-10" dirty="0"/>
              <a:t>Requirements</a:t>
            </a:r>
            <a:endParaRPr sz="4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380" y="1940518"/>
            <a:ext cx="4668520" cy="2531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4100"/>
              </a:lnSpc>
              <a:spcBef>
                <a:spcPts val="105"/>
              </a:spcBef>
            </a:pPr>
            <a:r>
              <a:rPr sz="4800" spc="-10" dirty="0"/>
              <a:t>Disability </a:t>
            </a:r>
            <a:r>
              <a:rPr sz="4800" dirty="0"/>
              <a:t>Sensitivity</a:t>
            </a:r>
            <a:r>
              <a:rPr sz="4800" spc="-285" dirty="0"/>
              <a:t> </a:t>
            </a:r>
            <a:r>
              <a:rPr sz="4800" spc="-25" dirty="0"/>
              <a:t>and </a:t>
            </a:r>
            <a:r>
              <a:rPr sz="4800" spc="-10" dirty="0"/>
              <a:t>Awareness</a:t>
            </a:r>
            <a:endParaRPr sz="4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46035" y="0"/>
            <a:ext cx="5045964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7589" y="203454"/>
            <a:ext cx="97129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Americans</a:t>
            </a:r>
            <a:r>
              <a:rPr spc="-35" dirty="0"/>
              <a:t> </a:t>
            </a:r>
            <a:r>
              <a:rPr sz="4000" dirty="0"/>
              <a:t>with</a:t>
            </a:r>
            <a:r>
              <a:rPr sz="4000" spc="-145" dirty="0"/>
              <a:t> </a:t>
            </a:r>
            <a:r>
              <a:rPr sz="4000" dirty="0"/>
              <a:t>Disabilities</a:t>
            </a:r>
            <a:r>
              <a:rPr sz="4000" spc="-140" dirty="0"/>
              <a:t> </a:t>
            </a:r>
            <a:r>
              <a:rPr sz="4000" dirty="0"/>
              <a:t>Act</a:t>
            </a:r>
            <a:r>
              <a:rPr sz="4000" spc="-150" dirty="0"/>
              <a:t> </a:t>
            </a:r>
            <a:r>
              <a:rPr sz="4000" spc="-10" dirty="0"/>
              <a:t>(ADA)</a:t>
            </a:r>
            <a:endParaRPr sz="40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3730" y="1739900"/>
          <a:ext cx="10147935" cy="3146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Section: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Topic/area</a:t>
                      </a:r>
                      <a:r>
                        <a:rPr sz="1800" b="1" spc="-1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addressed: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Title</a:t>
                      </a:r>
                      <a:r>
                        <a:rPr sz="18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152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Employment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practices</a:t>
                      </a:r>
                      <a:r>
                        <a:rPr sz="1800" spc="-6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private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employers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with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15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more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employees,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state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local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governments,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employment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agencies,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labor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unions,</a:t>
                      </a:r>
                      <a:r>
                        <a:rPr sz="18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agents</a:t>
                      </a:r>
                      <a:r>
                        <a:rPr sz="1800" spc="-6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employer</a:t>
                      </a:r>
                      <a:r>
                        <a:rPr sz="1800" spc="-6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joint</a:t>
                      </a:r>
                      <a:r>
                        <a:rPr sz="1800" spc="-6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management</a:t>
                      </a:r>
                      <a:r>
                        <a:rPr sz="1800" spc="-6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labor</a:t>
                      </a:r>
                      <a:r>
                        <a:rPr sz="1800" spc="-6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committees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Title</a:t>
                      </a:r>
                      <a:r>
                        <a:rPr sz="18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II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Programs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activities</a:t>
                      </a:r>
                      <a:r>
                        <a:rPr sz="1800" spc="-6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8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state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6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local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government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entities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Title</a:t>
                      </a:r>
                      <a:r>
                        <a:rPr sz="18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III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Private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entities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that</a:t>
                      </a:r>
                      <a:r>
                        <a:rPr sz="18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are</a:t>
                      </a:r>
                      <a:r>
                        <a:rPr sz="18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considered</a:t>
                      </a:r>
                      <a:r>
                        <a:rPr sz="18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places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8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public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accommodation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69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Title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IV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Telecommunications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69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Title</a:t>
                      </a:r>
                      <a:r>
                        <a:rPr sz="18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Miscellaneous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2256" y="1367408"/>
            <a:ext cx="96310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ADA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divided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into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five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titles,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sections,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relating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different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areas</a:t>
            </a:r>
            <a:r>
              <a:rPr sz="2000" spc="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public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life: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6691" y="1193672"/>
            <a:ext cx="1115441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183005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Title</a:t>
            </a:r>
            <a:r>
              <a:rPr sz="2000" i="1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II</a:t>
            </a:r>
            <a:r>
              <a:rPr sz="2000" i="1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Title</a:t>
            </a:r>
            <a:r>
              <a:rPr sz="2000" i="1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III</a:t>
            </a:r>
            <a:r>
              <a:rPr sz="2000" i="1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ADA</a:t>
            </a:r>
            <a:r>
              <a:rPr sz="2000" i="1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Section</a:t>
            </a:r>
            <a:r>
              <a:rPr sz="2000" i="1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504</a:t>
            </a:r>
            <a:r>
              <a:rPr sz="2000" i="1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require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medical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care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providers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offer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individuals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disabilities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following: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Full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equal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access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their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health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care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services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facilities</a:t>
            </a:r>
            <a:endParaRPr sz="2000">
              <a:latin typeface="Georgia"/>
              <a:cs typeface="Georgia"/>
            </a:endParaRPr>
          </a:p>
          <a:p>
            <a:pPr marL="241300" marR="32639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Reasonable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modifications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policies,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practices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procedures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when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necessary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make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health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care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services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fully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available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individuals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disabilities,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unless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modifications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would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fundamentally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alter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essential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nature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services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20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From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first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contact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has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provider’s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office,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staff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should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knowledgeable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not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refuse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services,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separate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unequal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access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health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care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services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avoid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appearance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discrimination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against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any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person.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Providing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full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equal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access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those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disabilities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includes: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Wingdings"/>
              <a:buChar char="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Removing</a:t>
            </a:r>
            <a:r>
              <a:rPr sz="2000" spc="-9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physical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barriers.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Wingdings"/>
              <a:buChar char="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Providing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means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effective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communication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those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who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have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vision,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hearing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speech</a:t>
            </a:r>
            <a:endParaRPr sz="2000">
              <a:latin typeface="Georgia"/>
              <a:cs typeface="Georgia"/>
            </a:endParaRPr>
          </a:p>
          <a:p>
            <a:pPr marL="241300">
              <a:lnSpc>
                <a:spcPct val="100000"/>
              </a:lnSpc>
            </a:pP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disabilities.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Wingdings"/>
              <a:buChar char="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Making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reasonable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modifications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policies,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practices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procedures.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9761" y="467360"/>
            <a:ext cx="100069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How</a:t>
            </a:r>
            <a:r>
              <a:rPr spc="15" dirty="0"/>
              <a:t> </a:t>
            </a:r>
            <a:r>
              <a:rPr sz="4000" dirty="0"/>
              <a:t>does</a:t>
            </a:r>
            <a:r>
              <a:rPr sz="4000" spc="-80" dirty="0"/>
              <a:t> </a:t>
            </a:r>
            <a:r>
              <a:rPr sz="4000" dirty="0"/>
              <a:t>the</a:t>
            </a:r>
            <a:r>
              <a:rPr sz="4000" spc="-65" dirty="0"/>
              <a:t> </a:t>
            </a:r>
            <a:r>
              <a:rPr sz="4000" dirty="0"/>
              <a:t>ADA</a:t>
            </a:r>
            <a:r>
              <a:rPr sz="4000" spc="-75" dirty="0"/>
              <a:t> </a:t>
            </a:r>
            <a:r>
              <a:rPr sz="4000" dirty="0"/>
              <a:t>relate</a:t>
            </a:r>
            <a:r>
              <a:rPr sz="4000" spc="-80" dirty="0"/>
              <a:t> </a:t>
            </a:r>
            <a:r>
              <a:rPr sz="4000" dirty="0"/>
              <a:t>to</a:t>
            </a:r>
            <a:r>
              <a:rPr sz="4000" spc="-85" dirty="0"/>
              <a:t> </a:t>
            </a:r>
            <a:r>
              <a:rPr sz="4000" spc="-10" dirty="0"/>
              <a:t>providers?</a:t>
            </a:r>
            <a:endParaRPr sz="4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1639062"/>
            <a:ext cx="9565640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Providing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flexibility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scheduling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Providing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interpreters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translators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who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deaf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hard 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hearing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Having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understanding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disability-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competent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care</a:t>
            </a:r>
            <a:endParaRPr sz="2000">
              <a:latin typeface="Georgia"/>
              <a:cs typeface="Georgia"/>
            </a:endParaRPr>
          </a:p>
          <a:p>
            <a:pPr marL="241300" marR="508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Ensuring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their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companions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provided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reasonable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accommodations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ensure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effective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communication,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including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auxiliary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aids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and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services.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Providing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accessible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facilities,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including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widened</a:t>
            </a:r>
            <a:r>
              <a:rPr sz="20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doorways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wheelchair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ramps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Providing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reasonable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modifications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accommodations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Ensuring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safe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appropriate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access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buildings,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services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equipment</a:t>
            </a:r>
            <a:endParaRPr sz="20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Allowing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extra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time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patients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to:</a:t>
            </a:r>
            <a:endParaRPr sz="2000">
              <a:latin typeface="Georgia"/>
              <a:cs typeface="Georgia"/>
            </a:endParaRPr>
          </a:p>
          <a:p>
            <a:pPr marL="698500" lvl="1" indent="-228600">
              <a:lnSpc>
                <a:spcPct val="100000"/>
              </a:lnSpc>
              <a:buSzPct val="75000"/>
              <a:buFont typeface="Courier New"/>
              <a:buChar char="o"/>
              <a:tabLst>
                <a:tab pos="6985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Dress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undress.</a:t>
            </a:r>
            <a:endParaRPr sz="2000">
              <a:latin typeface="Georgia"/>
              <a:cs typeface="Georgia"/>
            </a:endParaRPr>
          </a:p>
          <a:p>
            <a:pPr marL="698500" lvl="1" indent="-228600">
              <a:lnSpc>
                <a:spcPct val="100000"/>
              </a:lnSpc>
              <a:spcBef>
                <a:spcPts val="5"/>
              </a:spcBef>
              <a:buSzPct val="75000"/>
              <a:buFont typeface="Courier New"/>
              <a:buChar char="o"/>
              <a:tabLst>
                <a:tab pos="6985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Transfer to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exam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tables.</a:t>
            </a:r>
            <a:endParaRPr sz="2000">
              <a:latin typeface="Georgia"/>
              <a:cs typeface="Georgia"/>
            </a:endParaRPr>
          </a:p>
          <a:p>
            <a:pPr marL="698500" lvl="1" indent="-228600">
              <a:lnSpc>
                <a:spcPct val="100000"/>
              </a:lnSpc>
              <a:buSzPct val="75000"/>
              <a:buFont typeface="Courier New"/>
              <a:buChar char="o"/>
              <a:tabLst>
                <a:tab pos="698500" algn="l"/>
              </a:tabLst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Speak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practitioner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ensure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full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participation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understanding.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8177" y="462787"/>
            <a:ext cx="108280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Accommodations</a:t>
            </a:r>
            <a:r>
              <a:rPr sz="2800" spc="-50" dirty="0"/>
              <a:t> </a:t>
            </a:r>
            <a:r>
              <a:rPr sz="2800" dirty="0"/>
              <a:t>For</a:t>
            </a:r>
            <a:r>
              <a:rPr sz="2800" spc="-65" dirty="0"/>
              <a:t> </a:t>
            </a:r>
            <a:r>
              <a:rPr sz="2800" dirty="0"/>
              <a:t>Those</a:t>
            </a:r>
            <a:r>
              <a:rPr sz="2800" spc="-50" dirty="0"/>
              <a:t> </a:t>
            </a:r>
            <a:r>
              <a:rPr sz="2800" dirty="0"/>
              <a:t>with</a:t>
            </a:r>
            <a:r>
              <a:rPr sz="2800" spc="-85" dirty="0"/>
              <a:t> </a:t>
            </a:r>
            <a:r>
              <a:rPr sz="2800" dirty="0"/>
              <a:t>Disabilities</a:t>
            </a:r>
            <a:r>
              <a:rPr sz="2800" spc="-30" dirty="0"/>
              <a:t> </a:t>
            </a:r>
            <a:r>
              <a:rPr sz="2800" dirty="0"/>
              <a:t>Can</a:t>
            </a:r>
            <a:r>
              <a:rPr sz="2800" spc="-70" dirty="0"/>
              <a:t> </a:t>
            </a:r>
            <a:r>
              <a:rPr sz="2800" spc="-10" dirty="0"/>
              <a:t>Include…</a:t>
            </a:r>
            <a:endParaRPr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664" y="6122073"/>
            <a:ext cx="1137259" cy="22951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27380" y="1250502"/>
            <a:ext cx="9004935" cy="1416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3999"/>
              </a:lnSpc>
              <a:spcBef>
                <a:spcPts val="100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Providers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office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staff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must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responsive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linguistic,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cultural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other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unique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needs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patients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disabilities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special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populations,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including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the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capacity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communicate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patients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languages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other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than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English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with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those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who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deaf,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hard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hearing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blind.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243" rIns="0" bIns="0" rtlCol="0">
            <a:spAutoFit/>
          </a:bodyPr>
          <a:lstStyle/>
          <a:p>
            <a:pPr marL="767080">
              <a:lnSpc>
                <a:spcPct val="100000"/>
              </a:lnSpc>
              <a:spcBef>
                <a:spcPts val="100"/>
              </a:spcBef>
            </a:pPr>
            <a:r>
              <a:rPr dirty="0"/>
              <a:t>ADA,</a:t>
            </a:r>
            <a:r>
              <a:rPr spc="-90" dirty="0"/>
              <a:t> </a:t>
            </a:r>
            <a:r>
              <a:rPr dirty="0"/>
              <a:t>504</a:t>
            </a:r>
            <a:r>
              <a:rPr spc="-70" dirty="0"/>
              <a:t> </a:t>
            </a:r>
            <a:r>
              <a:rPr dirty="0"/>
              <a:t>and</a:t>
            </a:r>
            <a:r>
              <a:rPr spc="-85" dirty="0"/>
              <a:t> </a:t>
            </a:r>
            <a:r>
              <a:rPr spc="-10" dirty="0"/>
              <a:t>Linguistic</a:t>
            </a:r>
            <a:r>
              <a:rPr spc="-85" dirty="0"/>
              <a:t> </a:t>
            </a:r>
            <a:r>
              <a:rPr spc="-10" dirty="0"/>
              <a:t>Services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33730" y="2760852"/>
          <a:ext cx="9585960" cy="20796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8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Guidelines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Communicating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with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with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disability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3864">
                <a:tc>
                  <a:txBody>
                    <a:bodyPr/>
                    <a:lstStyle/>
                    <a:p>
                      <a:pPr marL="377825" indent="-286385" algn="just">
                        <a:lnSpc>
                          <a:spcPct val="100000"/>
                        </a:lnSpc>
                        <a:spcBef>
                          <a:spcPts val="305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Providers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cannot</a:t>
                      </a:r>
                      <a:r>
                        <a:rPr sz="18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rely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on</a:t>
                      </a:r>
                      <a:r>
                        <a:rPr sz="18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minor</a:t>
                      </a:r>
                      <a:r>
                        <a:rPr sz="18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facilitate</a:t>
                      </a:r>
                      <a:r>
                        <a:rPr sz="18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communication.</a:t>
                      </a:r>
                      <a:endParaRPr sz="1800">
                        <a:latin typeface="Georgia"/>
                        <a:cs typeface="Georgia"/>
                      </a:endParaRPr>
                    </a:p>
                    <a:p>
                      <a:pPr marL="377825" indent="-286385" algn="just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Providers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cannot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require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1800" spc="-6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bring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another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person</a:t>
                      </a:r>
                      <a:r>
                        <a:rPr sz="1800" spc="-5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interpret.</a:t>
                      </a:r>
                      <a:endParaRPr sz="1800">
                        <a:latin typeface="Georgia"/>
                        <a:cs typeface="Georgia"/>
                      </a:endParaRPr>
                    </a:p>
                    <a:p>
                      <a:pPr marL="377825" marR="159385" indent="-287020" algn="just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</a:t>
                      </a:r>
                      <a:r>
                        <a:rPr sz="18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accompanying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adult</a:t>
                      </a:r>
                      <a:r>
                        <a:rPr sz="18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can</a:t>
                      </a:r>
                      <a:r>
                        <a:rPr sz="18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be</a:t>
                      </a:r>
                      <a:r>
                        <a:rPr sz="18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relied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on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facilitate</a:t>
                      </a:r>
                      <a:r>
                        <a:rPr sz="18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communication,</a:t>
                      </a:r>
                      <a:r>
                        <a:rPr sz="1800" spc="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i="1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if</a:t>
                      </a:r>
                      <a:r>
                        <a:rPr sz="1800" b="1" i="1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it</a:t>
                      </a:r>
                      <a:r>
                        <a:rPr sz="18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is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emergency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or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patient</a:t>
                      </a:r>
                      <a:r>
                        <a:rPr sz="1800" spc="-4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requests</a:t>
                      </a:r>
                      <a:r>
                        <a:rPr sz="18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it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accompanying</a:t>
                      </a:r>
                      <a:r>
                        <a:rPr sz="1800" spc="-5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adult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agrees.</a:t>
                      </a:r>
                      <a:r>
                        <a:rPr sz="18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This</a:t>
                      </a:r>
                      <a:r>
                        <a:rPr sz="1800" spc="-3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arrangement</a:t>
                      </a:r>
                      <a:r>
                        <a:rPr sz="1800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must</a:t>
                      </a:r>
                      <a:r>
                        <a:rPr sz="1800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also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be</a:t>
                      </a:r>
                      <a:r>
                        <a:rPr sz="18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appropriate</a:t>
                      </a:r>
                      <a:r>
                        <a:rPr sz="1800" spc="-4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1800" spc="-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circumstances</a:t>
                      </a:r>
                      <a:r>
                        <a:rPr sz="1800" spc="-1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i="1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(28</a:t>
                      </a:r>
                      <a:r>
                        <a:rPr sz="1800" i="1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i="1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CFR,</a:t>
                      </a:r>
                      <a:r>
                        <a:rPr sz="1800" i="1" spc="-25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i="1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Section</a:t>
                      </a:r>
                      <a:r>
                        <a:rPr sz="1800" i="1" spc="-3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i="1" spc="-10" dirty="0">
                          <a:solidFill>
                            <a:srgbClr val="181B1B"/>
                          </a:solidFill>
                          <a:latin typeface="Georgia"/>
                          <a:cs typeface="Georgia"/>
                        </a:rPr>
                        <a:t>36.303).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664" y="6122073"/>
            <a:ext cx="1137259" cy="22951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" marR="8255">
              <a:lnSpc>
                <a:spcPct val="114100"/>
              </a:lnSpc>
              <a:spcBef>
                <a:spcPts val="100"/>
              </a:spcBef>
            </a:pPr>
            <a:r>
              <a:rPr dirty="0"/>
              <a:t>Empower</a:t>
            </a:r>
            <a:r>
              <a:rPr spc="-45" dirty="0"/>
              <a:t> </a:t>
            </a:r>
            <a:r>
              <a:rPr dirty="0"/>
              <a:t>Healthcare</a:t>
            </a:r>
            <a:r>
              <a:rPr spc="-55" dirty="0"/>
              <a:t> </a:t>
            </a:r>
            <a:r>
              <a:rPr dirty="0"/>
              <a:t>Solutions</a:t>
            </a:r>
            <a:r>
              <a:rPr spc="-60" dirty="0"/>
              <a:t> </a:t>
            </a:r>
            <a:r>
              <a:rPr dirty="0"/>
              <a:t>has</a:t>
            </a:r>
            <a:r>
              <a:rPr spc="-50" dirty="0"/>
              <a:t> </a:t>
            </a:r>
            <a:r>
              <a:rPr dirty="0"/>
              <a:t>adopted</a:t>
            </a:r>
            <a:r>
              <a:rPr spc="-55" dirty="0"/>
              <a:t> </a:t>
            </a:r>
            <a:r>
              <a:rPr dirty="0"/>
              <a:t>all</a:t>
            </a:r>
            <a:r>
              <a:rPr spc="-35" dirty="0"/>
              <a:t> </a:t>
            </a:r>
            <a:r>
              <a:rPr dirty="0"/>
              <a:t>15</a:t>
            </a:r>
            <a:r>
              <a:rPr spc="-40" dirty="0"/>
              <a:t> </a:t>
            </a:r>
            <a:r>
              <a:rPr dirty="0"/>
              <a:t>national</a:t>
            </a:r>
            <a:r>
              <a:rPr spc="-40" dirty="0"/>
              <a:t> </a:t>
            </a:r>
            <a:r>
              <a:rPr dirty="0"/>
              <a:t>Culturally</a:t>
            </a:r>
            <a:r>
              <a:rPr spc="-35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spc="-10" dirty="0"/>
              <a:t>Linguistically </a:t>
            </a:r>
            <a:r>
              <a:rPr dirty="0"/>
              <a:t>Appropriate</a:t>
            </a:r>
            <a:r>
              <a:rPr spc="-40" dirty="0"/>
              <a:t> </a:t>
            </a:r>
            <a:r>
              <a:rPr dirty="0"/>
              <a:t>Services</a:t>
            </a:r>
            <a:r>
              <a:rPr spc="-50" dirty="0"/>
              <a:t> </a:t>
            </a:r>
            <a:r>
              <a:rPr dirty="0"/>
              <a:t>(CLAS)</a:t>
            </a:r>
            <a:r>
              <a:rPr spc="-35" dirty="0"/>
              <a:t> </a:t>
            </a:r>
            <a:r>
              <a:rPr dirty="0"/>
              <a:t>Standards</a:t>
            </a:r>
            <a:r>
              <a:rPr spc="-30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dirty="0"/>
              <a:t>health</a:t>
            </a:r>
            <a:r>
              <a:rPr spc="-30" dirty="0"/>
              <a:t> </a:t>
            </a:r>
            <a:r>
              <a:rPr dirty="0"/>
              <a:t>care</a:t>
            </a:r>
            <a:r>
              <a:rPr spc="-20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ensure</a:t>
            </a:r>
            <a:r>
              <a:rPr spc="-30" dirty="0"/>
              <a:t> </a:t>
            </a:r>
            <a:r>
              <a:rPr dirty="0"/>
              <a:t>all</a:t>
            </a:r>
            <a:r>
              <a:rPr spc="-30" dirty="0"/>
              <a:t> </a:t>
            </a:r>
            <a:r>
              <a:rPr dirty="0"/>
              <a:t>members</a:t>
            </a:r>
            <a:r>
              <a:rPr spc="-40" dirty="0"/>
              <a:t> </a:t>
            </a:r>
            <a:r>
              <a:rPr dirty="0"/>
              <a:t>who</a:t>
            </a:r>
            <a:r>
              <a:rPr spc="-40" dirty="0"/>
              <a:t> </a:t>
            </a:r>
            <a:r>
              <a:rPr dirty="0"/>
              <a:t>enter</a:t>
            </a:r>
            <a:r>
              <a:rPr spc="-45" dirty="0"/>
              <a:t> </a:t>
            </a:r>
            <a:r>
              <a:rPr dirty="0"/>
              <a:t>the</a:t>
            </a:r>
            <a:r>
              <a:rPr spc="-45" dirty="0"/>
              <a:t> </a:t>
            </a:r>
            <a:r>
              <a:rPr spc="-10" dirty="0"/>
              <a:t>health </a:t>
            </a:r>
            <a:r>
              <a:rPr dirty="0"/>
              <a:t>care</a:t>
            </a:r>
            <a:r>
              <a:rPr spc="-25" dirty="0"/>
              <a:t> </a:t>
            </a:r>
            <a:r>
              <a:rPr dirty="0"/>
              <a:t>system</a:t>
            </a:r>
            <a:r>
              <a:rPr spc="-45" dirty="0"/>
              <a:t> </a:t>
            </a:r>
            <a:r>
              <a:rPr dirty="0"/>
              <a:t>receive</a:t>
            </a:r>
            <a:r>
              <a:rPr spc="-50" dirty="0"/>
              <a:t> </a:t>
            </a:r>
            <a:r>
              <a:rPr dirty="0"/>
              <a:t>equal,</a:t>
            </a:r>
            <a:r>
              <a:rPr spc="-20" dirty="0"/>
              <a:t> </a:t>
            </a:r>
            <a:r>
              <a:rPr dirty="0"/>
              <a:t>quality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effective</a:t>
            </a:r>
            <a:r>
              <a:rPr spc="-40" dirty="0"/>
              <a:t> </a:t>
            </a:r>
            <a:r>
              <a:rPr spc="-10" dirty="0"/>
              <a:t>treatment.</a:t>
            </a:r>
          </a:p>
          <a:p>
            <a:pPr marL="730250" indent="-228600">
              <a:lnSpc>
                <a:spcPct val="100000"/>
              </a:lnSpc>
              <a:spcBef>
                <a:spcPts val="935"/>
              </a:spcBef>
              <a:buSzPct val="75000"/>
              <a:buFont typeface="Courier New"/>
              <a:buChar char="o"/>
              <a:tabLst>
                <a:tab pos="730250" algn="l"/>
              </a:tabLst>
            </a:pPr>
            <a:r>
              <a:rPr dirty="0"/>
              <a:t>CLAS</a:t>
            </a:r>
            <a:r>
              <a:rPr spc="-25" dirty="0"/>
              <a:t> </a:t>
            </a:r>
            <a:r>
              <a:rPr dirty="0"/>
              <a:t>standards</a:t>
            </a:r>
            <a:r>
              <a:rPr spc="-25" dirty="0"/>
              <a:t> </a:t>
            </a:r>
            <a:r>
              <a:rPr dirty="0"/>
              <a:t>can</a:t>
            </a:r>
            <a:r>
              <a:rPr spc="-1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reviewed</a:t>
            </a:r>
            <a:r>
              <a:rPr spc="-45" dirty="0"/>
              <a:t> </a:t>
            </a:r>
            <a:r>
              <a:rPr dirty="0"/>
              <a:t>by</a:t>
            </a:r>
            <a:r>
              <a:rPr spc="-25" dirty="0"/>
              <a:t> </a:t>
            </a:r>
            <a:r>
              <a:rPr dirty="0"/>
              <a:t>visiting</a:t>
            </a:r>
            <a:r>
              <a:rPr spc="-35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following</a:t>
            </a:r>
            <a:r>
              <a:rPr spc="-35" dirty="0"/>
              <a:t> </a:t>
            </a:r>
            <a:r>
              <a:rPr spc="-10" dirty="0"/>
              <a:t>website:</a:t>
            </a:r>
          </a:p>
          <a:p>
            <a:pPr marL="730250">
              <a:lnSpc>
                <a:spcPct val="100000"/>
              </a:lnSpc>
              <a:spcBef>
                <a:spcPts val="335"/>
              </a:spcBef>
            </a:pPr>
            <a:r>
              <a:rPr u="sng" spc="-10" dirty="0">
                <a:solidFill>
                  <a:srgbClr val="3CB5E6"/>
                </a:solidFill>
                <a:uFill>
                  <a:solidFill>
                    <a:srgbClr val="3CB5E6"/>
                  </a:solidFill>
                </a:uFill>
                <a:hlinkClick r:id="rId3"/>
              </a:rPr>
              <a:t>https://thinkculturalhealth.hhs.gov/clas/standards</a:t>
            </a:r>
          </a:p>
          <a:p>
            <a:pPr marL="273050" marR="5080" indent="-228600">
              <a:lnSpc>
                <a:spcPct val="113999"/>
              </a:lnSpc>
              <a:spcBef>
                <a:spcPts val="600"/>
              </a:spcBef>
              <a:buFont typeface="Arial"/>
              <a:buChar char="•"/>
              <a:tabLst>
                <a:tab pos="273050" algn="l"/>
              </a:tabLst>
            </a:pPr>
            <a:r>
              <a:rPr dirty="0"/>
              <a:t>Empower</a:t>
            </a:r>
            <a:r>
              <a:rPr spc="-30" dirty="0"/>
              <a:t> </a:t>
            </a:r>
            <a:r>
              <a:rPr dirty="0"/>
              <a:t>actively</a:t>
            </a:r>
            <a:r>
              <a:rPr spc="-50" dirty="0"/>
              <a:t> </a:t>
            </a:r>
            <a:r>
              <a:rPr dirty="0"/>
              <a:t>recognizes</a:t>
            </a:r>
            <a:r>
              <a:rPr spc="-5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understands</a:t>
            </a:r>
            <a:r>
              <a:rPr spc="-30" dirty="0"/>
              <a:t> </a:t>
            </a:r>
            <a:r>
              <a:rPr dirty="0"/>
              <a:t>the</a:t>
            </a:r>
            <a:r>
              <a:rPr spc="-45" dirty="0"/>
              <a:t> </a:t>
            </a:r>
            <a:r>
              <a:rPr dirty="0"/>
              <a:t>roles</a:t>
            </a:r>
            <a:r>
              <a:rPr spc="-30" dirty="0"/>
              <a:t> </a:t>
            </a:r>
            <a:r>
              <a:rPr dirty="0"/>
              <a:t>that</a:t>
            </a:r>
            <a:r>
              <a:rPr spc="-45" dirty="0"/>
              <a:t> </a:t>
            </a:r>
            <a:r>
              <a:rPr dirty="0"/>
              <a:t>age,</a:t>
            </a:r>
            <a:r>
              <a:rPr spc="-25" dirty="0"/>
              <a:t> </a:t>
            </a:r>
            <a:r>
              <a:rPr dirty="0"/>
              <a:t>culture,</a:t>
            </a:r>
            <a:r>
              <a:rPr spc="-50" dirty="0"/>
              <a:t> </a:t>
            </a:r>
            <a:r>
              <a:rPr dirty="0"/>
              <a:t>ability,</a:t>
            </a:r>
            <a:r>
              <a:rPr spc="-30" dirty="0"/>
              <a:t> </a:t>
            </a:r>
            <a:r>
              <a:rPr spc="-10" dirty="0"/>
              <a:t>socioeconomic </a:t>
            </a:r>
            <a:r>
              <a:rPr dirty="0"/>
              <a:t>status</a:t>
            </a:r>
            <a:r>
              <a:rPr spc="-35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ethnicity</a:t>
            </a:r>
            <a:r>
              <a:rPr spc="-50" dirty="0"/>
              <a:t> </a:t>
            </a:r>
            <a:r>
              <a:rPr dirty="0"/>
              <a:t>play</a:t>
            </a:r>
            <a:r>
              <a:rPr spc="-20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lives</a:t>
            </a:r>
            <a:r>
              <a:rPr spc="-4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our</a:t>
            </a:r>
            <a:r>
              <a:rPr spc="-20" dirty="0"/>
              <a:t> </a:t>
            </a:r>
            <a:r>
              <a:rPr dirty="0"/>
              <a:t>members</a:t>
            </a:r>
            <a:r>
              <a:rPr spc="-4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ensure</a:t>
            </a:r>
            <a:r>
              <a:rPr spc="-35" dirty="0"/>
              <a:t> </a:t>
            </a:r>
            <a:r>
              <a:rPr dirty="0"/>
              <a:t>equal</a:t>
            </a:r>
            <a:r>
              <a:rPr spc="-15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effective</a:t>
            </a:r>
            <a:r>
              <a:rPr spc="-30" dirty="0"/>
              <a:t> </a:t>
            </a:r>
            <a:r>
              <a:rPr dirty="0"/>
              <a:t>access</a:t>
            </a:r>
            <a:r>
              <a:rPr spc="-45" dirty="0"/>
              <a:t> </a:t>
            </a:r>
            <a:r>
              <a:rPr spc="-25" dirty="0"/>
              <a:t>to </a:t>
            </a:r>
            <a:r>
              <a:rPr dirty="0"/>
              <a:t>health</a:t>
            </a:r>
            <a:r>
              <a:rPr spc="-60" dirty="0"/>
              <a:t> </a:t>
            </a:r>
            <a:r>
              <a:rPr dirty="0"/>
              <a:t>care,</a:t>
            </a:r>
            <a:r>
              <a:rPr spc="-25" dirty="0"/>
              <a:t> </a:t>
            </a:r>
            <a:r>
              <a:rPr dirty="0"/>
              <a:t>support</a:t>
            </a:r>
            <a:r>
              <a:rPr spc="-40" dirty="0"/>
              <a:t> </a:t>
            </a:r>
            <a:r>
              <a:rPr dirty="0"/>
              <a:t>systems</a:t>
            </a:r>
            <a:r>
              <a:rPr spc="-70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community</a:t>
            </a:r>
            <a:r>
              <a:rPr spc="-35" dirty="0"/>
              <a:t> </a:t>
            </a:r>
            <a:r>
              <a:rPr spc="-10" dirty="0"/>
              <a:t>services.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27380" y="464312"/>
            <a:ext cx="102901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Empower’s</a:t>
            </a:r>
            <a:r>
              <a:rPr sz="3200" spc="-70" dirty="0"/>
              <a:t> </a:t>
            </a:r>
            <a:r>
              <a:rPr sz="3200" dirty="0"/>
              <a:t>Commitment</a:t>
            </a:r>
            <a:r>
              <a:rPr sz="3200" spc="-25" dirty="0"/>
              <a:t> </a:t>
            </a:r>
            <a:r>
              <a:rPr sz="3200" dirty="0"/>
              <a:t>to</a:t>
            </a:r>
            <a:r>
              <a:rPr sz="3200" spc="-25" dirty="0"/>
              <a:t> </a:t>
            </a:r>
            <a:r>
              <a:rPr sz="3200" dirty="0"/>
              <a:t>Cultural</a:t>
            </a:r>
            <a:r>
              <a:rPr sz="3200" spc="-40" dirty="0"/>
              <a:t> </a:t>
            </a:r>
            <a:r>
              <a:rPr sz="3200" spc="-10" dirty="0"/>
              <a:t>Competency</a:t>
            </a:r>
            <a:endParaRPr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664" y="6122073"/>
            <a:ext cx="1137259" cy="22951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27380" y="1780768"/>
            <a:ext cx="4822825" cy="2958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999"/>
              </a:lnSpc>
              <a:spcBef>
                <a:spcPts val="100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Culture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refers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patterns</a:t>
            </a:r>
            <a:r>
              <a:rPr sz="20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i="1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i="1" spc="-10" dirty="0">
                <a:solidFill>
                  <a:srgbClr val="333637"/>
                </a:solidFill>
                <a:latin typeface="Georgia"/>
                <a:cs typeface="Georgia"/>
              </a:rPr>
              <a:t>human </a:t>
            </a:r>
            <a:r>
              <a:rPr sz="2000" i="1" dirty="0">
                <a:solidFill>
                  <a:srgbClr val="333637"/>
                </a:solidFill>
                <a:latin typeface="Georgia"/>
                <a:cs typeface="Georgia"/>
              </a:rPr>
              <a:t>behavior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,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including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language,</a:t>
            </a:r>
            <a:r>
              <a:rPr sz="20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thoughts,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communications,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actions,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customs,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beliefs,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values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institutions</a:t>
            </a:r>
            <a:r>
              <a:rPr sz="20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racial,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ethnic,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religious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or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social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groups.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64"/>
              </a:spcBef>
            </a:pPr>
            <a:endParaRPr sz="2000">
              <a:latin typeface="Georgia"/>
              <a:cs typeface="Georgia"/>
            </a:endParaRPr>
          </a:p>
          <a:p>
            <a:pPr marL="12700" marR="250825">
              <a:lnSpc>
                <a:spcPct val="113999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Culture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creates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standards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how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we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act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behave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socially.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27380" y="641350"/>
            <a:ext cx="47396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What</a:t>
            </a:r>
            <a:r>
              <a:rPr sz="4400" spc="-15" dirty="0"/>
              <a:t> </a:t>
            </a:r>
            <a:r>
              <a:rPr sz="4400" dirty="0"/>
              <a:t>is</a:t>
            </a:r>
            <a:r>
              <a:rPr sz="4400" spc="-40" dirty="0"/>
              <a:t> </a:t>
            </a:r>
            <a:r>
              <a:rPr sz="4400" spc="-10" dirty="0"/>
              <a:t>culture?</a:t>
            </a:r>
            <a:endParaRPr sz="4400"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98591" y="635508"/>
            <a:ext cx="6388608" cy="551992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008359" y="2112772"/>
            <a:ext cx="296545" cy="278765"/>
          </a:xfrm>
          <a:custGeom>
            <a:avLst/>
            <a:gdLst/>
            <a:ahLst/>
            <a:cxnLst/>
            <a:rect l="l" t="t" r="r" b="b"/>
            <a:pathLst>
              <a:path w="296545" h="278764">
                <a:moveTo>
                  <a:pt x="162179" y="89026"/>
                </a:moveTo>
                <a:lnTo>
                  <a:pt x="95631" y="89026"/>
                </a:lnTo>
                <a:lnTo>
                  <a:pt x="95631" y="278383"/>
                </a:lnTo>
                <a:lnTo>
                  <a:pt x="164719" y="278383"/>
                </a:lnTo>
                <a:lnTo>
                  <a:pt x="164719" y="176021"/>
                </a:lnTo>
                <a:lnTo>
                  <a:pt x="163830" y="170814"/>
                </a:lnTo>
                <a:lnTo>
                  <a:pt x="163830" y="165607"/>
                </a:lnTo>
                <a:lnTo>
                  <a:pt x="196977" y="137286"/>
                </a:lnTo>
                <a:lnTo>
                  <a:pt x="291202" y="137286"/>
                </a:lnTo>
                <a:lnTo>
                  <a:pt x="290742" y="134258"/>
                </a:lnTo>
                <a:lnTo>
                  <a:pt x="281452" y="118617"/>
                </a:lnTo>
                <a:lnTo>
                  <a:pt x="162179" y="118617"/>
                </a:lnTo>
                <a:lnTo>
                  <a:pt x="162179" y="89026"/>
                </a:lnTo>
                <a:close/>
              </a:path>
              <a:path w="296545" h="278764">
                <a:moveTo>
                  <a:pt x="291202" y="137286"/>
                </a:moveTo>
                <a:lnTo>
                  <a:pt x="196977" y="137286"/>
                </a:lnTo>
                <a:lnTo>
                  <a:pt x="211199" y="140408"/>
                </a:lnTo>
                <a:lnTo>
                  <a:pt x="221313" y="149209"/>
                </a:lnTo>
                <a:lnTo>
                  <a:pt x="227355" y="162843"/>
                </a:lnTo>
                <a:lnTo>
                  <a:pt x="229362" y="180466"/>
                </a:lnTo>
                <a:lnTo>
                  <a:pt x="229362" y="277113"/>
                </a:lnTo>
                <a:lnTo>
                  <a:pt x="296545" y="277113"/>
                </a:lnTo>
                <a:lnTo>
                  <a:pt x="296545" y="172465"/>
                </a:lnTo>
                <a:lnTo>
                  <a:pt x="291202" y="137286"/>
                </a:lnTo>
                <a:close/>
              </a:path>
              <a:path w="296545" h="278764">
                <a:moveTo>
                  <a:pt x="221234" y="86359"/>
                </a:moveTo>
                <a:lnTo>
                  <a:pt x="203309" y="87453"/>
                </a:lnTo>
                <a:lnTo>
                  <a:pt x="186801" y="93583"/>
                </a:lnTo>
                <a:lnTo>
                  <a:pt x="172745" y="104165"/>
                </a:lnTo>
                <a:lnTo>
                  <a:pt x="162179" y="118617"/>
                </a:lnTo>
                <a:lnTo>
                  <a:pt x="281452" y="118617"/>
                </a:lnTo>
                <a:lnTo>
                  <a:pt x="274796" y="107410"/>
                </a:lnTo>
                <a:lnTo>
                  <a:pt x="250896" y="91563"/>
                </a:lnTo>
                <a:lnTo>
                  <a:pt x="221234" y="86359"/>
                </a:lnTo>
                <a:close/>
              </a:path>
              <a:path w="296545" h="278764">
                <a:moveTo>
                  <a:pt x="36449" y="0"/>
                </a:moveTo>
                <a:lnTo>
                  <a:pt x="23667" y="825"/>
                </a:lnTo>
                <a:lnTo>
                  <a:pt x="12588" y="6318"/>
                </a:lnTo>
                <a:lnTo>
                  <a:pt x="4391" y="15573"/>
                </a:lnTo>
                <a:lnTo>
                  <a:pt x="254" y="27685"/>
                </a:lnTo>
                <a:lnTo>
                  <a:pt x="1152" y="40467"/>
                </a:lnTo>
                <a:lnTo>
                  <a:pt x="6683" y="51546"/>
                </a:lnTo>
                <a:lnTo>
                  <a:pt x="15952" y="59743"/>
                </a:lnTo>
                <a:lnTo>
                  <a:pt x="28067" y="63880"/>
                </a:lnTo>
                <a:lnTo>
                  <a:pt x="30988" y="64134"/>
                </a:lnTo>
                <a:lnTo>
                  <a:pt x="32512" y="64134"/>
                </a:lnTo>
                <a:lnTo>
                  <a:pt x="45102" y="61501"/>
                </a:lnTo>
                <a:lnTo>
                  <a:pt x="55324" y="54498"/>
                </a:lnTo>
                <a:lnTo>
                  <a:pt x="62140" y="44186"/>
                </a:lnTo>
                <a:lnTo>
                  <a:pt x="64516" y="31622"/>
                </a:lnTo>
                <a:lnTo>
                  <a:pt x="62327" y="20163"/>
                </a:lnTo>
                <a:lnTo>
                  <a:pt x="56435" y="10525"/>
                </a:lnTo>
                <a:lnTo>
                  <a:pt x="47567" y="3530"/>
                </a:lnTo>
                <a:lnTo>
                  <a:pt x="36449" y="0"/>
                </a:lnTo>
                <a:close/>
              </a:path>
              <a:path w="296545" h="278764">
                <a:moveTo>
                  <a:pt x="59055" y="87756"/>
                </a:moveTo>
                <a:lnTo>
                  <a:pt x="0" y="87756"/>
                </a:lnTo>
                <a:lnTo>
                  <a:pt x="0" y="277113"/>
                </a:lnTo>
                <a:lnTo>
                  <a:pt x="60325" y="277113"/>
                </a:lnTo>
                <a:lnTo>
                  <a:pt x="59055" y="87756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498963" y="2114423"/>
            <a:ext cx="304800" cy="249554"/>
          </a:xfrm>
          <a:custGeom>
            <a:avLst/>
            <a:gdLst/>
            <a:ahLst/>
            <a:cxnLst/>
            <a:rect l="l" t="t" r="r" b="b"/>
            <a:pathLst>
              <a:path w="304800" h="249555">
                <a:moveTo>
                  <a:pt x="0" y="220979"/>
                </a:moveTo>
                <a:lnTo>
                  <a:pt x="42961" y="241194"/>
                </a:lnTo>
                <a:lnTo>
                  <a:pt x="88128" y="249089"/>
                </a:lnTo>
                <a:lnTo>
                  <a:pt x="133175" y="245173"/>
                </a:lnTo>
                <a:lnTo>
                  <a:pt x="175777" y="229954"/>
                </a:lnTo>
                <a:lnTo>
                  <a:pt x="188460" y="221233"/>
                </a:lnTo>
                <a:lnTo>
                  <a:pt x="4952" y="221233"/>
                </a:lnTo>
                <a:lnTo>
                  <a:pt x="0" y="220979"/>
                </a:lnTo>
                <a:close/>
              </a:path>
              <a:path w="304800" h="249555">
                <a:moveTo>
                  <a:pt x="12572" y="88899"/>
                </a:moveTo>
                <a:lnTo>
                  <a:pt x="16228" y="110251"/>
                </a:lnTo>
                <a:lnTo>
                  <a:pt x="26574" y="128555"/>
                </a:lnTo>
                <a:lnTo>
                  <a:pt x="42398" y="142335"/>
                </a:lnTo>
                <a:lnTo>
                  <a:pt x="62483" y="150113"/>
                </a:lnTo>
                <a:lnTo>
                  <a:pt x="57149" y="151637"/>
                </a:lnTo>
                <a:lnTo>
                  <a:pt x="51688" y="152399"/>
                </a:lnTo>
                <a:lnTo>
                  <a:pt x="34416" y="152399"/>
                </a:lnTo>
                <a:lnTo>
                  <a:pt x="43479" y="169177"/>
                </a:lnTo>
                <a:lnTo>
                  <a:pt x="56816" y="182229"/>
                </a:lnTo>
                <a:lnTo>
                  <a:pt x="73368" y="190779"/>
                </a:lnTo>
                <a:lnTo>
                  <a:pt x="92074" y="194055"/>
                </a:lnTo>
                <a:lnTo>
                  <a:pt x="74670" y="205603"/>
                </a:lnTo>
                <a:lnTo>
                  <a:pt x="55705" y="214042"/>
                </a:lnTo>
                <a:lnTo>
                  <a:pt x="35621" y="219219"/>
                </a:lnTo>
                <a:lnTo>
                  <a:pt x="14858" y="220979"/>
                </a:lnTo>
                <a:lnTo>
                  <a:pt x="9905" y="221233"/>
                </a:lnTo>
                <a:lnTo>
                  <a:pt x="188460" y="221233"/>
                </a:lnTo>
                <a:lnTo>
                  <a:pt x="244347" y="167639"/>
                </a:lnTo>
                <a:lnTo>
                  <a:pt x="265350" y="121475"/>
                </a:lnTo>
                <a:lnTo>
                  <a:pt x="270640" y="97027"/>
                </a:lnTo>
                <a:lnTo>
                  <a:pt x="40893" y="97027"/>
                </a:lnTo>
                <a:lnTo>
                  <a:pt x="33504" y="96365"/>
                </a:lnTo>
                <a:lnTo>
                  <a:pt x="26257" y="94773"/>
                </a:lnTo>
                <a:lnTo>
                  <a:pt x="19248" y="92277"/>
                </a:lnTo>
                <a:lnTo>
                  <a:pt x="12572" y="88899"/>
                </a:lnTo>
                <a:close/>
              </a:path>
              <a:path w="304800" h="249555">
                <a:moveTo>
                  <a:pt x="20573" y="14223"/>
                </a:moveTo>
                <a:lnTo>
                  <a:pt x="16889" y="21802"/>
                </a:lnTo>
                <a:lnTo>
                  <a:pt x="14239" y="29797"/>
                </a:lnTo>
                <a:lnTo>
                  <a:pt x="12663" y="38094"/>
                </a:lnTo>
                <a:lnTo>
                  <a:pt x="12191" y="46608"/>
                </a:lnTo>
                <a:lnTo>
                  <a:pt x="14587" y="61559"/>
                </a:lnTo>
                <a:lnTo>
                  <a:pt x="20399" y="75342"/>
                </a:lnTo>
                <a:lnTo>
                  <a:pt x="29283" y="87364"/>
                </a:lnTo>
                <a:lnTo>
                  <a:pt x="40893" y="97027"/>
                </a:lnTo>
                <a:lnTo>
                  <a:pt x="270640" y="97027"/>
                </a:lnTo>
                <a:lnTo>
                  <a:pt x="270745" y="96365"/>
                </a:lnTo>
                <a:lnTo>
                  <a:pt x="271990" y="78866"/>
                </a:lnTo>
                <a:lnTo>
                  <a:pt x="149478" y="78866"/>
                </a:lnTo>
                <a:lnTo>
                  <a:pt x="112656" y="73320"/>
                </a:lnTo>
                <a:lnTo>
                  <a:pt x="78168" y="60309"/>
                </a:lnTo>
                <a:lnTo>
                  <a:pt x="47109" y="40415"/>
                </a:lnTo>
                <a:lnTo>
                  <a:pt x="20573" y="14223"/>
                </a:lnTo>
                <a:close/>
              </a:path>
              <a:path w="304800" h="249555">
                <a:moveTo>
                  <a:pt x="210057" y="0"/>
                </a:moveTo>
                <a:lnTo>
                  <a:pt x="166036" y="18272"/>
                </a:lnTo>
                <a:lnTo>
                  <a:pt x="147827" y="62356"/>
                </a:lnTo>
                <a:lnTo>
                  <a:pt x="147700" y="69468"/>
                </a:lnTo>
                <a:lnTo>
                  <a:pt x="148208" y="74294"/>
                </a:lnTo>
                <a:lnTo>
                  <a:pt x="149478" y="78866"/>
                </a:lnTo>
                <a:lnTo>
                  <a:pt x="271990" y="78866"/>
                </a:lnTo>
                <a:lnTo>
                  <a:pt x="272541" y="71119"/>
                </a:lnTo>
                <a:lnTo>
                  <a:pt x="272620" y="69468"/>
                </a:lnTo>
                <a:lnTo>
                  <a:pt x="272541" y="63118"/>
                </a:lnTo>
                <a:lnTo>
                  <a:pt x="281580" y="56076"/>
                </a:lnTo>
                <a:lnTo>
                  <a:pt x="289988" y="48307"/>
                </a:lnTo>
                <a:lnTo>
                  <a:pt x="297446" y="40131"/>
                </a:lnTo>
                <a:lnTo>
                  <a:pt x="267715" y="40131"/>
                </a:lnTo>
                <a:lnTo>
                  <a:pt x="276715" y="33375"/>
                </a:lnTo>
                <a:lnTo>
                  <a:pt x="284368" y="25225"/>
                </a:lnTo>
                <a:lnTo>
                  <a:pt x="287341" y="20700"/>
                </a:lnTo>
                <a:lnTo>
                  <a:pt x="255396" y="20700"/>
                </a:lnTo>
                <a:lnTo>
                  <a:pt x="245812" y="12126"/>
                </a:lnTo>
                <a:lnTo>
                  <a:pt x="234822" y="5730"/>
                </a:lnTo>
                <a:lnTo>
                  <a:pt x="222785" y="1645"/>
                </a:lnTo>
                <a:lnTo>
                  <a:pt x="210057" y="0"/>
                </a:lnTo>
                <a:close/>
              </a:path>
              <a:path w="304800" h="249555">
                <a:moveTo>
                  <a:pt x="303402" y="30352"/>
                </a:moveTo>
                <a:lnTo>
                  <a:pt x="294790" y="33827"/>
                </a:lnTo>
                <a:lnTo>
                  <a:pt x="285940" y="36623"/>
                </a:lnTo>
                <a:lnTo>
                  <a:pt x="276899" y="38729"/>
                </a:lnTo>
                <a:lnTo>
                  <a:pt x="267715" y="40131"/>
                </a:lnTo>
                <a:lnTo>
                  <a:pt x="297446" y="40131"/>
                </a:lnTo>
                <a:lnTo>
                  <a:pt x="297705" y="39848"/>
                </a:lnTo>
                <a:lnTo>
                  <a:pt x="304672" y="30733"/>
                </a:lnTo>
                <a:lnTo>
                  <a:pt x="303402" y="30352"/>
                </a:lnTo>
                <a:close/>
              </a:path>
              <a:path w="304800" h="249555">
                <a:moveTo>
                  <a:pt x="295020" y="5460"/>
                </a:moveTo>
                <a:lnTo>
                  <a:pt x="285597" y="10485"/>
                </a:lnTo>
                <a:lnTo>
                  <a:pt x="275828" y="14700"/>
                </a:lnTo>
                <a:lnTo>
                  <a:pt x="265749" y="18105"/>
                </a:lnTo>
                <a:lnTo>
                  <a:pt x="255396" y="20700"/>
                </a:lnTo>
                <a:lnTo>
                  <a:pt x="287341" y="20700"/>
                </a:lnTo>
                <a:lnTo>
                  <a:pt x="290522" y="15861"/>
                </a:lnTo>
                <a:lnTo>
                  <a:pt x="295020" y="5460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164445" y="2092083"/>
            <a:ext cx="136525" cy="283845"/>
          </a:xfrm>
          <a:custGeom>
            <a:avLst/>
            <a:gdLst/>
            <a:ahLst/>
            <a:cxnLst/>
            <a:rect l="l" t="t" r="r" b="b"/>
            <a:pathLst>
              <a:path w="136525" h="283844">
                <a:moveTo>
                  <a:pt x="136017" y="5194"/>
                </a:moveTo>
                <a:lnTo>
                  <a:pt x="123139" y="2527"/>
                </a:lnTo>
                <a:lnTo>
                  <a:pt x="110109" y="800"/>
                </a:lnTo>
                <a:lnTo>
                  <a:pt x="96964" y="0"/>
                </a:lnTo>
                <a:lnTo>
                  <a:pt x="83820" y="114"/>
                </a:lnTo>
                <a:lnTo>
                  <a:pt x="40259" y="21450"/>
                </a:lnTo>
                <a:lnTo>
                  <a:pt x="30810" y="53975"/>
                </a:lnTo>
                <a:lnTo>
                  <a:pt x="30988" y="93586"/>
                </a:lnTo>
                <a:lnTo>
                  <a:pt x="889" y="93586"/>
                </a:lnTo>
                <a:lnTo>
                  <a:pt x="0" y="136004"/>
                </a:lnTo>
                <a:lnTo>
                  <a:pt x="30099" y="136004"/>
                </a:lnTo>
                <a:lnTo>
                  <a:pt x="30099" y="283451"/>
                </a:lnTo>
                <a:lnTo>
                  <a:pt x="83820" y="283451"/>
                </a:lnTo>
                <a:lnTo>
                  <a:pt x="83820" y="136004"/>
                </a:lnTo>
                <a:lnTo>
                  <a:pt x="128270" y="136004"/>
                </a:lnTo>
                <a:lnTo>
                  <a:pt x="131572" y="93586"/>
                </a:lnTo>
                <a:lnTo>
                  <a:pt x="84963" y="93586"/>
                </a:lnTo>
                <a:lnTo>
                  <a:pt x="84963" y="60566"/>
                </a:lnTo>
                <a:lnTo>
                  <a:pt x="86741" y="53454"/>
                </a:lnTo>
                <a:lnTo>
                  <a:pt x="91478" y="48691"/>
                </a:lnTo>
                <a:lnTo>
                  <a:pt x="98298" y="46037"/>
                </a:lnTo>
                <a:lnTo>
                  <a:pt x="106299" y="45199"/>
                </a:lnTo>
                <a:lnTo>
                  <a:pt x="114300" y="45453"/>
                </a:lnTo>
                <a:lnTo>
                  <a:pt x="122301" y="46723"/>
                </a:lnTo>
                <a:lnTo>
                  <a:pt x="130048" y="48882"/>
                </a:lnTo>
                <a:lnTo>
                  <a:pt x="136017" y="5194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24280" y="2198878"/>
            <a:ext cx="163448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3637"/>
                </a:solidFill>
                <a:latin typeface="Arial"/>
                <a:cs typeface="Arial"/>
              </a:rPr>
              <a:t>Contact</a:t>
            </a:r>
            <a:r>
              <a:rPr sz="2400" b="1" spc="-95" dirty="0">
                <a:solidFill>
                  <a:srgbClr val="333637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333637"/>
                </a:solidFill>
                <a:latin typeface="Arial"/>
                <a:cs typeface="Arial"/>
              </a:rPr>
              <a:t>Us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7438" y="1858517"/>
            <a:ext cx="11345545" cy="0"/>
          </a:xfrm>
          <a:custGeom>
            <a:avLst/>
            <a:gdLst/>
            <a:ahLst/>
            <a:cxnLst/>
            <a:rect l="l" t="t" r="r" b="b"/>
            <a:pathLst>
              <a:path w="11345545">
                <a:moveTo>
                  <a:pt x="0" y="0"/>
                </a:moveTo>
                <a:lnTo>
                  <a:pt x="11345545" y="0"/>
                </a:lnTo>
              </a:path>
            </a:pathLst>
          </a:custGeom>
          <a:ln w="25908">
            <a:solidFill>
              <a:srgbClr val="3CB5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24280" y="631952"/>
            <a:ext cx="30892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latin typeface="Arial"/>
                <a:cs typeface="Arial"/>
              </a:rPr>
              <a:t>Thank</a:t>
            </a:r>
            <a:r>
              <a:rPr sz="4800" spc="-210" dirty="0">
                <a:latin typeface="Arial"/>
                <a:cs typeface="Arial"/>
              </a:rPr>
              <a:t> </a:t>
            </a:r>
            <a:r>
              <a:rPr sz="4800" spc="-70" dirty="0">
                <a:latin typeface="Arial"/>
                <a:cs typeface="Arial"/>
              </a:rPr>
              <a:t>You</a:t>
            </a:r>
            <a:endParaRPr sz="4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6313" y="2906649"/>
            <a:ext cx="476821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Member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Services: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866-261-1286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 TTY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711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Provider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Services: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855-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429-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1028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96313" y="4011040"/>
            <a:ext cx="26657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getempowerhealth.com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6312" y="5140909"/>
            <a:ext cx="7266687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  <a:hlinkClick r:id="rId2"/>
              </a:rPr>
              <a:t>empowerhealthcaresolutionsPR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  <a:hlinkClick r:id="rId3"/>
              </a:rPr>
              <a:t>@</a:t>
            </a:r>
            <a:r>
              <a:rPr lang="en-US" sz="2000" spc="-10" dirty="0">
                <a:solidFill>
                  <a:srgbClr val="333637"/>
                </a:solidFill>
                <a:latin typeface="Georgia"/>
                <a:cs typeface="Georgia"/>
                <a:hlinkClick r:id="rId2"/>
              </a:rPr>
              <a:t>getempowerhealth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  <a:hlinkClick r:id="rId2"/>
              </a:rPr>
              <a:t>.com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82396" y="5268467"/>
            <a:ext cx="302260" cy="212090"/>
          </a:xfrm>
          <a:custGeom>
            <a:avLst/>
            <a:gdLst/>
            <a:ahLst/>
            <a:cxnLst/>
            <a:rect l="l" t="t" r="r" b="b"/>
            <a:pathLst>
              <a:path w="302259" h="212089">
                <a:moveTo>
                  <a:pt x="121539" y="121792"/>
                </a:moveTo>
                <a:lnTo>
                  <a:pt x="119748" y="121792"/>
                </a:lnTo>
                <a:lnTo>
                  <a:pt x="21374" y="206501"/>
                </a:lnTo>
                <a:lnTo>
                  <a:pt x="20104" y="207644"/>
                </a:lnTo>
                <a:lnTo>
                  <a:pt x="19951" y="209549"/>
                </a:lnTo>
                <a:lnTo>
                  <a:pt x="21043" y="210819"/>
                </a:lnTo>
                <a:lnTo>
                  <a:pt x="21615" y="211454"/>
                </a:lnTo>
                <a:lnTo>
                  <a:pt x="22453" y="211835"/>
                </a:lnTo>
                <a:lnTo>
                  <a:pt x="280073" y="211835"/>
                </a:lnTo>
                <a:lnTo>
                  <a:pt x="281432" y="210438"/>
                </a:lnTo>
                <a:lnTo>
                  <a:pt x="281444" y="207898"/>
                </a:lnTo>
                <a:lnTo>
                  <a:pt x="281051" y="207136"/>
                </a:lnTo>
                <a:lnTo>
                  <a:pt x="280377" y="206501"/>
                </a:lnTo>
                <a:lnTo>
                  <a:pt x="215246" y="150494"/>
                </a:lnTo>
                <a:lnTo>
                  <a:pt x="149834" y="150494"/>
                </a:lnTo>
                <a:lnTo>
                  <a:pt x="148653" y="149351"/>
                </a:lnTo>
                <a:lnTo>
                  <a:pt x="121539" y="121792"/>
                </a:lnTo>
                <a:close/>
              </a:path>
              <a:path w="302259" h="212089">
                <a:moveTo>
                  <a:pt x="300393" y="18541"/>
                </a:moveTo>
                <a:lnTo>
                  <a:pt x="298018" y="18541"/>
                </a:lnTo>
                <a:lnTo>
                  <a:pt x="297332" y="18795"/>
                </a:lnTo>
                <a:lnTo>
                  <a:pt x="296786" y="19303"/>
                </a:lnTo>
                <a:lnTo>
                  <a:pt x="198869" y="103758"/>
                </a:lnTo>
                <a:lnTo>
                  <a:pt x="197612" y="104774"/>
                </a:lnTo>
                <a:lnTo>
                  <a:pt x="197497" y="106806"/>
                </a:lnTo>
                <a:lnTo>
                  <a:pt x="198602" y="107949"/>
                </a:lnTo>
                <a:lnTo>
                  <a:pt x="198869" y="108330"/>
                </a:lnTo>
                <a:lnTo>
                  <a:pt x="296773" y="192404"/>
                </a:lnTo>
                <a:lnTo>
                  <a:pt x="298043" y="193547"/>
                </a:lnTo>
                <a:lnTo>
                  <a:pt x="299948" y="193293"/>
                </a:lnTo>
                <a:lnTo>
                  <a:pt x="301028" y="192023"/>
                </a:lnTo>
                <a:lnTo>
                  <a:pt x="301498" y="191515"/>
                </a:lnTo>
                <a:lnTo>
                  <a:pt x="301752" y="190880"/>
                </a:lnTo>
                <a:lnTo>
                  <a:pt x="301739" y="19938"/>
                </a:lnTo>
                <a:lnTo>
                  <a:pt x="300393" y="18541"/>
                </a:lnTo>
                <a:close/>
              </a:path>
              <a:path w="302259" h="212089">
                <a:moveTo>
                  <a:pt x="3810" y="18160"/>
                </a:moveTo>
                <a:lnTo>
                  <a:pt x="1905" y="18414"/>
                </a:lnTo>
                <a:lnTo>
                  <a:pt x="406" y="20192"/>
                </a:lnTo>
                <a:lnTo>
                  <a:pt x="152" y="20827"/>
                </a:lnTo>
                <a:lnTo>
                  <a:pt x="0" y="192023"/>
                </a:lnTo>
                <a:lnTo>
                  <a:pt x="1346" y="193420"/>
                </a:lnTo>
                <a:lnTo>
                  <a:pt x="3733" y="193420"/>
                </a:lnTo>
                <a:lnTo>
                  <a:pt x="4432" y="193166"/>
                </a:lnTo>
                <a:lnTo>
                  <a:pt x="4978" y="192658"/>
                </a:lnTo>
                <a:lnTo>
                  <a:pt x="103085" y="108203"/>
                </a:lnTo>
                <a:lnTo>
                  <a:pt x="104330" y="107187"/>
                </a:lnTo>
                <a:lnTo>
                  <a:pt x="104444" y="105282"/>
                </a:lnTo>
                <a:lnTo>
                  <a:pt x="103352" y="104012"/>
                </a:lnTo>
                <a:lnTo>
                  <a:pt x="103174" y="103758"/>
                </a:lnTo>
                <a:lnTo>
                  <a:pt x="5092" y="19303"/>
                </a:lnTo>
                <a:lnTo>
                  <a:pt x="3810" y="18160"/>
                </a:lnTo>
                <a:close/>
              </a:path>
              <a:path w="302259" h="212089">
                <a:moveTo>
                  <a:pt x="182016" y="121919"/>
                </a:moveTo>
                <a:lnTo>
                  <a:pt x="180225" y="121919"/>
                </a:lnTo>
                <a:lnTo>
                  <a:pt x="152933" y="149351"/>
                </a:lnTo>
                <a:lnTo>
                  <a:pt x="151752" y="150494"/>
                </a:lnTo>
                <a:lnTo>
                  <a:pt x="215246" y="150494"/>
                </a:lnTo>
                <a:lnTo>
                  <a:pt x="182016" y="121919"/>
                </a:lnTo>
                <a:close/>
              </a:path>
              <a:path w="302259" h="212089">
                <a:moveTo>
                  <a:pt x="279641" y="0"/>
                </a:moveTo>
                <a:lnTo>
                  <a:pt x="21361" y="126"/>
                </a:lnTo>
                <a:lnTo>
                  <a:pt x="20002" y="1396"/>
                </a:lnTo>
                <a:lnTo>
                  <a:pt x="20107" y="4190"/>
                </a:lnTo>
                <a:lnTo>
                  <a:pt x="20370" y="4825"/>
                </a:lnTo>
                <a:lnTo>
                  <a:pt x="21018" y="5333"/>
                </a:lnTo>
                <a:lnTo>
                  <a:pt x="149885" y="120268"/>
                </a:lnTo>
                <a:lnTo>
                  <a:pt x="151612" y="120268"/>
                </a:lnTo>
                <a:lnTo>
                  <a:pt x="280771" y="5333"/>
                </a:lnTo>
                <a:lnTo>
                  <a:pt x="282028" y="4190"/>
                </a:lnTo>
                <a:lnTo>
                  <a:pt x="282143" y="2285"/>
                </a:lnTo>
                <a:lnTo>
                  <a:pt x="280466" y="380"/>
                </a:lnTo>
                <a:lnTo>
                  <a:pt x="279641" y="0"/>
                </a:lnTo>
                <a:close/>
              </a:path>
            </a:pathLst>
          </a:custGeom>
          <a:solidFill>
            <a:srgbClr val="3336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4851" y="4366514"/>
            <a:ext cx="283210" cy="283845"/>
          </a:xfrm>
          <a:custGeom>
            <a:avLst/>
            <a:gdLst/>
            <a:ahLst/>
            <a:cxnLst/>
            <a:rect l="l" t="t" r="r" b="b"/>
            <a:pathLst>
              <a:path w="283209" h="283845">
                <a:moveTo>
                  <a:pt x="149647" y="0"/>
                </a:moveTo>
                <a:lnTo>
                  <a:pt x="101699" y="5445"/>
                </a:lnTo>
                <a:lnTo>
                  <a:pt x="59045" y="26225"/>
                </a:lnTo>
                <a:lnTo>
                  <a:pt x="25421" y="60150"/>
                </a:lnTo>
                <a:lnTo>
                  <a:pt x="4562" y="105028"/>
                </a:lnTo>
                <a:lnTo>
                  <a:pt x="0" y="150148"/>
                </a:lnTo>
                <a:lnTo>
                  <a:pt x="9411" y="192915"/>
                </a:lnTo>
                <a:lnTo>
                  <a:pt x="31143" y="230457"/>
                </a:lnTo>
                <a:lnTo>
                  <a:pt x="63542" y="259903"/>
                </a:lnTo>
                <a:lnTo>
                  <a:pt x="104956" y="278383"/>
                </a:lnTo>
                <a:lnTo>
                  <a:pt x="141751" y="283225"/>
                </a:lnTo>
                <a:lnTo>
                  <a:pt x="160262" y="281973"/>
                </a:lnTo>
                <a:lnTo>
                  <a:pt x="178527" y="278256"/>
                </a:lnTo>
                <a:lnTo>
                  <a:pt x="172596" y="272287"/>
                </a:lnTo>
                <a:lnTo>
                  <a:pt x="167808" y="265175"/>
                </a:lnTo>
                <a:lnTo>
                  <a:pt x="167582" y="264667"/>
                </a:lnTo>
                <a:lnTo>
                  <a:pt x="132984" y="264667"/>
                </a:lnTo>
                <a:lnTo>
                  <a:pt x="121553" y="259411"/>
                </a:lnTo>
                <a:lnTo>
                  <a:pt x="117946" y="256285"/>
                </a:lnTo>
                <a:lnTo>
                  <a:pt x="93487" y="256285"/>
                </a:lnTo>
                <a:lnTo>
                  <a:pt x="84068" y="251886"/>
                </a:lnTo>
                <a:lnTo>
                  <a:pt x="75065" y="246713"/>
                </a:lnTo>
                <a:lnTo>
                  <a:pt x="66525" y="240801"/>
                </a:lnTo>
                <a:lnTo>
                  <a:pt x="58499" y="234187"/>
                </a:lnTo>
                <a:lnTo>
                  <a:pt x="64392" y="231520"/>
                </a:lnTo>
                <a:lnTo>
                  <a:pt x="70399" y="229107"/>
                </a:lnTo>
                <a:lnTo>
                  <a:pt x="76495" y="227075"/>
                </a:lnTo>
                <a:lnTo>
                  <a:pt x="95888" y="227075"/>
                </a:lnTo>
                <a:lnTo>
                  <a:pt x="93208" y="221995"/>
                </a:lnTo>
                <a:lnTo>
                  <a:pt x="97381" y="221106"/>
                </a:lnTo>
                <a:lnTo>
                  <a:pt x="45913" y="221106"/>
                </a:lnTo>
                <a:lnTo>
                  <a:pt x="34615" y="205210"/>
                </a:lnTo>
                <a:lnTo>
                  <a:pt x="25996" y="187848"/>
                </a:lnTo>
                <a:lnTo>
                  <a:pt x="20192" y="169368"/>
                </a:lnTo>
                <a:lnTo>
                  <a:pt x="17338" y="150113"/>
                </a:lnTo>
                <a:lnTo>
                  <a:pt x="281196" y="150113"/>
                </a:lnTo>
                <a:lnTo>
                  <a:pt x="282937" y="132884"/>
                </a:lnTo>
                <a:lnTo>
                  <a:pt x="17338" y="132841"/>
                </a:lnTo>
                <a:lnTo>
                  <a:pt x="20190" y="113587"/>
                </a:lnTo>
                <a:lnTo>
                  <a:pt x="25989" y="95107"/>
                </a:lnTo>
                <a:lnTo>
                  <a:pt x="34599" y="77745"/>
                </a:lnTo>
                <a:lnTo>
                  <a:pt x="45888" y="61848"/>
                </a:lnTo>
                <a:lnTo>
                  <a:pt x="97313" y="61848"/>
                </a:lnTo>
                <a:lnTo>
                  <a:pt x="93208" y="60959"/>
                </a:lnTo>
                <a:lnTo>
                  <a:pt x="95873" y="55879"/>
                </a:lnTo>
                <a:lnTo>
                  <a:pt x="76431" y="55879"/>
                </a:lnTo>
                <a:lnTo>
                  <a:pt x="70348" y="53720"/>
                </a:lnTo>
                <a:lnTo>
                  <a:pt x="64341" y="51434"/>
                </a:lnTo>
                <a:lnTo>
                  <a:pt x="58499" y="48767"/>
                </a:lnTo>
                <a:lnTo>
                  <a:pt x="66513" y="42154"/>
                </a:lnTo>
                <a:lnTo>
                  <a:pt x="75038" y="36242"/>
                </a:lnTo>
                <a:lnTo>
                  <a:pt x="84024" y="31069"/>
                </a:lnTo>
                <a:lnTo>
                  <a:pt x="93424" y="26669"/>
                </a:lnTo>
                <a:lnTo>
                  <a:pt x="117810" y="26669"/>
                </a:lnTo>
                <a:lnTo>
                  <a:pt x="121489" y="23471"/>
                </a:lnTo>
                <a:lnTo>
                  <a:pt x="132870" y="18160"/>
                </a:lnTo>
                <a:lnTo>
                  <a:pt x="208351" y="18160"/>
                </a:lnTo>
                <a:lnTo>
                  <a:pt x="177981" y="4571"/>
                </a:lnTo>
                <a:lnTo>
                  <a:pt x="170889" y="2857"/>
                </a:lnTo>
                <a:lnTo>
                  <a:pt x="163795" y="1523"/>
                </a:lnTo>
                <a:lnTo>
                  <a:pt x="156710" y="571"/>
                </a:lnTo>
                <a:lnTo>
                  <a:pt x="149647" y="0"/>
                </a:lnTo>
                <a:close/>
              </a:path>
              <a:path w="283209" h="283845">
                <a:moveTo>
                  <a:pt x="229085" y="174878"/>
                </a:moveTo>
                <a:lnTo>
                  <a:pt x="208138" y="179113"/>
                </a:lnTo>
                <a:lnTo>
                  <a:pt x="191030" y="190658"/>
                </a:lnTo>
                <a:lnTo>
                  <a:pt x="179493" y="207775"/>
                </a:lnTo>
                <a:lnTo>
                  <a:pt x="175263" y="228726"/>
                </a:lnTo>
                <a:lnTo>
                  <a:pt x="179493" y="249678"/>
                </a:lnTo>
                <a:lnTo>
                  <a:pt x="191030" y="266795"/>
                </a:lnTo>
                <a:lnTo>
                  <a:pt x="208138" y="278340"/>
                </a:lnTo>
                <a:lnTo>
                  <a:pt x="229085" y="282574"/>
                </a:lnTo>
                <a:lnTo>
                  <a:pt x="250030" y="278340"/>
                </a:lnTo>
                <a:lnTo>
                  <a:pt x="267135" y="266795"/>
                </a:lnTo>
                <a:lnTo>
                  <a:pt x="271477" y="260349"/>
                </a:lnTo>
                <a:lnTo>
                  <a:pt x="232400" y="260349"/>
                </a:lnTo>
                <a:lnTo>
                  <a:pt x="224386" y="233552"/>
                </a:lnTo>
                <a:lnTo>
                  <a:pt x="224120" y="233298"/>
                </a:lnTo>
                <a:lnTo>
                  <a:pt x="223789" y="233171"/>
                </a:lnTo>
                <a:lnTo>
                  <a:pt x="197716" y="225424"/>
                </a:lnTo>
                <a:lnTo>
                  <a:pt x="197412" y="225297"/>
                </a:lnTo>
                <a:lnTo>
                  <a:pt x="197716" y="225043"/>
                </a:lnTo>
                <a:lnTo>
                  <a:pt x="251044" y="206374"/>
                </a:lnTo>
                <a:lnTo>
                  <a:pt x="277733" y="206374"/>
                </a:lnTo>
                <a:lnTo>
                  <a:pt x="267152" y="190658"/>
                </a:lnTo>
                <a:lnTo>
                  <a:pt x="250054" y="179113"/>
                </a:lnTo>
                <a:lnTo>
                  <a:pt x="229085" y="174878"/>
                </a:lnTo>
                <a:close/>
              </a:path>
              <a:path w="283209" h="283845">
                <a:moveTo>
                  <a:pt x="150079" y="216407"/>
                </a:moveTo>
                <a:lnTo>
                  <a:pt x="132984" y="216407"/>
                </a:lnTo>
                <a:lnTo>
                  <a:pt x="132984" y="264667"/>
                </a:lnTo>
                <a:lnTo>
                  <a:pt x="150079" y="264667"/>
                </a:lnTo>
                <a:lnTo>
                  <a:pt x="150079" y="216407"/>
                </a:lnTo>
                <a:close/>
              </a:path>
              <a:path w="283209" h="283845">
                <a:moveTo>
                  <a:pt x="164366" y="257428"/>
                </a:moveTo>
                <a:lnTo>
                  <a:pt x="160112" y="260730"/>
                </a:lnTo>
                <a:lnTo>
                  <a:pt x="155260" y="263270"/>
                </a:lnTo>
                <a:lnTo>
                  <a:pt x="150079" y="264667"/>
                </a:lnTo>
                <a:lnTo>
                  <a:pt x="167582" y="264667"/>
                </a:lnTo>
                <a:lnTo>
                  <a:pt x="164366" y="257428"/>
                </a:lnTo>
                <a:close/>
              </a:path>
              <a:path w="283209" h="283845">
                <a:moveTo>
                  <a:pt x="277733" y="206374"/>
                </a:moveTo>
                <a:lnTo>
                  <a:pt x="251501" y="206374"/>
                </a:lnTo>
                <a:lnTo>
                  <a:pt x="251399" y="206755"/>
                </a:lnTo>
                <a:lnTo>
                  <a:pt x="232679" y="260095"/>
                </a:lnTo>
                <a:lnTo>
                  <a:pt x="232565" y="260349"/>
                </a:lnTo>
                <a:lnTo>
                  <a:pt x="271477" y="260349"/>
                </a:lnTo>
                <a:lnTo>
                  <a:pt x="278667" y="249678"/>
                </a:lnTo>
                <a:lnTo>
                  <a:pt x="282895" y="228726"/>
                </a:lnTo>
                <a:lnTo>
                  <a:pt x="278676" y="207775"/>
                </a:lnTo>
                <a:lnTo>
                  <a:pt x="277733" y="206374"/>
                </a:lnTo>
                <a:close/>
              </a:path>
              <a:path w="283209" h="283845">
                <a:moveTo>
                  <a:pt x="95888" y="227075"/>
                </a:moveTo>
                <a:lnTo>
                  <a:pt x="76495" y="227075"/>
                </a:lnTo>
                <a:lnTo>
                  <a:pt x="80014" y="234765"/>
                </a:lnTo>
                <a:lnTo>
                  <a:pt x="84029" y="242204"/>
                </a:lnTo>
                <a:lnTo>
                  <a:pt x="88525" y="249382"/>
                </a:lnTo>
                <a:lnTo>
                  <a:pt x="93487" y="256285"/>
                </a:lnTo>
                <a:lnTo>
                  <a:pt x="117946" y="256285"/>
                </a:lnTo>
                <a:lnTo>
                  <a:pt x="110967" y="250237"/>
                </a:lnTo>
                <a:lnTo>
                  <a:pt x="101447" y="237611"/>
                </a:lnTo>
                <a:lnTo>
                  <a:pt x="95888" y="227075"/>
                </a:lnTo>
                <a:close/>
              </a:path>
              <a:path w="283209" h="283845">
                <a:moveTo>
                  <a:pt x="77701" y="150113"/>
                </a:moveTo>
                <a:lnTo>
                  <a:pt x="60531" y="150113"/>
                </a:lnTo>
                <a:lnTo>
                  <a:pt x="61463" y="165512"/>
                </a:lnTo>
                <a:lnTo>
                  <a:pt x="63438" y="180816"/>
                </a:lnTo>
                <a:lnTo>
                  <a:pt x="66448" y="195976"/>
                </a:lnTo>
                <a:lnTo>
                  <a:pt x="70488" y="210946"/>
                </a:lnTo>
                <a:lnTo>
                  <a:pt x="64228" y="213159"/>
                </a:lnTo>
                <a:lnTo>
                  <a:pt x="58043" y="215598"/>
                </a:lnTo>
                <a:lnTo>
                  <a:pt x="51937" y="218251"/>
                </a:lnTo>
                <a:lnTo>
                  <a:pt x="45913" y="221106"/>
                </a:lnTo>
                <a:lnTo>
                  <a:pt x="97381" y="221106"/>
                </a:lnTo>
                <a:lnTo>
                  <a:pt x="103115" y="219854"/>
                </a:lnTo>
                <a:lnTo>
                  <a:pt x="113009" y="218201"/>
                </a:lnTo>
                <a:lnTo>
                  <a:pt x="123065" y="217042"/>
                </a:lnTo>
                <a:lnTo>
                  <a:pt x="132984" y="216407"/>
                </a:lnTo>
                <a:lnTo>
                  <a:pt x="159367" y="216407"/>
                </a:lnTo>
                <a:lnTo>
                  <a:pt x="160239" y="211200"/>
                </a:lnTo>
                <a:lnTo>
                  <a:pt x="161839" y="205866"/>
                </a:lnTo>
                <a:lnTo>
                  <a:pt x="87099" y="205866"/>
                </a:lnTo>
                <a:lnTo>
                  <a:pt x="83343" y="192208"/>
                </a:lnTo>
                <a:lnTo>
                  <a:pt x="80519" y="178323"/>
                </a:lnTo>
                <a:lnTo>
                  <a:pt x="78636" y="164272"/>
                </a:lnTo>
                <a:lnTo>
                  <a:pt x="77701" y="150113"/>
                </a:lnTo>
                <a:close/>
              </a:path>
              <a:path w="283209" h="283845">
                <a:moveTo>
                  <a:pt x="159367" y="216407"/>
                </a:moveTo>
                <a:lnTo>
                  <a:pt x="150079" y="216407"/>
                </a:lnTo>
                <a:lnTo>
                  <a:pt x="153139" y="216534"/>
                </a:lnTo>
                <a:lnTo>
                  <a:pt x="159261" y="217042"/>
                </a:lnTo>
                <a:lnTo>
                  <a:pt x="159367" y="216407"/>
                </a:lnTo>
                <a:close/>
              </a:path>
              <a:path w="283209" h="283845">
                <a:moveTo>
                  <a:pt x="150117" y="150113"/>
                </a:moveTo>
                <a:lnTo>
                  <a:pt x="132883" y="150113"/>
                </a:lnTo>
                <a:lnTo>
                  <a:pt x="132883" y="199135"/>
                </a:lnTo>
                <a:lnTo>
                  <a:pt x="121316" y="199919"/>
                </a:lnTo>
                <a:lnTo>
                  <a:pt x="109815" y="201310"/>
                </a:lnTo>
                <a:lnTo>
                  <a:pt x="98402" y="203297"/>
                </a:lnTo>
                <a:lnTo>
                  <a:pt x="87099" y="205866"/>
                </a:lnTo>
                <a:lnTo>
                  <a:pt x="161839" y="205866"/>
                </a:lnTo>
                <a:lnTo>
                  <a:pt x="161915" y="205612"/>
                </a:lnTo>
                <a:lnTo>
                  <a:pt x="164277" y="200278"/>
                </a:lnTo>
                <a:lnTo>
                  <a:pt x="159566" y="199770"/>
                </a:lnTo>
                <a:lnTo>
                  <a:pt x="154828" y="199389"/>
                </a:lnTo>
                <a:lnTo>
                  <a:pt x="150117" y="199135"/>
                </a:lnTo>
                <a:lnTo>
                  <a:pt x="150117" y="150113"/>
                </a:lnTo>
                <a:close/>
              </a:path>
              <a:path w="283209" h="283845">
                <a:moveTo>
                  <a:pt x="281196" y="150113"/>
                </a:moveTo>
                <a:lnTo>
                  <a:pt x="265661" y="150113"/>
                </a:lnTo>
                <a:lnTo>
                  <a:pt x="265268" y="155701"/>
                </a:lnTo>
                <a:lnTo>
                  <a:pt x="264506" y="161289"/>
                </a:lnTo>
                <a:lnTo>
                  <a:pt x="263350" y="166877"/>
                </a:lnTo>
                <a:lnTo>
                  <a:pt x="268836" y="169925"/>
                </a:lnTo>
                <a:lnTo>
                  <a:pt x="273891" y="173608"/>
                </a:lnTo>
                <a:lnTo>
                  <a:pt x="278374" y="178053"/>
                </a:lnTo>
                <a:lnTo>
                  <a:pt x="281196" y="150113"/>
                </a:lnTo>
                <a:close/>
              </a:path>
              <a:path w="283209" h="283845">
                <a:moveTo>
                  <a:pt x="222494" y="150113"/>
                </a:moveTo>
                <a:lnTo>
                  <a:pt x="205286" y="150113"/>
                </a:lnTo>
                <a:lnTo>
                  <a:pt x="205133" y="154304"/>
                </a:lnTo>
                <a:lnTo>
                  <a:pt x="204809" y="158876"/>
                </a:lnTo>
                <a:lnTo>
                  <a:pt x="204498" y="162432"/>
                </a:lnTo>
                <a:lnTo>
                  <a:pt x="210162" y="160273"/>
                </a:lnTo>
                <a:lnTo>
                  <a:pt x="216081" y="158876"/>
                </a:lnTo>
                <a:lnTo>
                  <a:pt x="222088" y="158368"/>
                </a:lnTo>
                <a:lnTo>
                  <a:pt x="222269" y="155701"/>
                </a:lnTo>
                <a:lnTo>
                  <a:pt x="222405" y="152907"/>
                </a:lnTo>
                <a:lnTo>
                  <a:pt x="222494" y="150113"/>
                </a:lnTo>
                <a:close/>
              </a:path>
              <a:path w="283209" h="283845">
                <a:moveTo>
                  <a:pt x="97313" y="61848"/>
                </a:moveTo>
                <a:lnTo>
                  <a:pt x="45901" y="61848"/>
                </a:lnTo>
                <a:lnTo>
                  <a:pt x="52002" y="64738"/>
                </a:lnTo>
                <a:lnTo>
                  <a:pt x="58031" y="67357"/>
                </a:lnTo>
                <a:lnTo>
                  <a:pt x="64215" y="69796"/>
                </a:lnTo>
                <a:lnTo>
                  <a:pt x="70475" y="72008"/>
                </a:lnTo>
                <a:lnTo>
                  <a:pt x="66441" y="86979"/>
                </a:lnTo>
                <a:lnTo>
                  <a:pt x="63431" y="102139"/>
                </a:lnTo>
                <a:lnTo>
                  <a:pt x="61458" y="117443"/>
                </a:lnTo>
                <a:lnTo>
                  <a:pt x="60531" y="132841"/>
                </a:lnTo>
                <a:lnTo>
                  <a:pt x="77701" y="132841"/>
                </a:lnTo>
                <a:lnTo>
                  <a:pt x="78634" y="118681"/>
                </a:lnTo>
                <a:lnTo>
                  <a:pt x="80511" y="104616"/>
                </a:lnTo>
                <a:lnTo>
                  <a:pt x="83327" y="90693"/>
                </a:lnTo>
                <a:lnTo>
                  <a:pt x="87074" y="76961"/>
                </a:lnTo>
                <a:lnTo>
                  <a:pt x="213796" y="76961"/>
                </a:lnTo>
                <a:lnTo>
                  <a:pt x="212461" y="72008"/>
                </a:lnTo>
                <a:lnTo>
                  <a:pt x="218721" y="69742"/>
                </a:lnTo>
                <a:lnTo>
                  <a:pt x="224904" y="67309"/>
                </a:lnTo>
                <a:lnTo>
                  <a:pt x="226676" y="66547"/>
                </a:lnTo>
                <a:lnTo>
                  <a:pt x="132883" y="66547"/>
                </a:lnTo>
                <a:lnTo>
                  <a:pt x="122871" y="65853"/>
                </a:lnTo>
                <a:lnTo>
                  <a:pt x="112786" y="64686"/>
                </a:lnTo>
                <a:lnTo>
                  <a:pt x="103013" y="63083"/>
                </a:lnTo>
                <a:lnTo>
                  <a:pt x="97313" y="61848"/>
                </a:lnTo>
                <a:close/>
              </a:path>
              <a:path w="283209" h="283845">
                <a:moveTo>
                  <a:pt x="195964" y="76961"/>
                </a:moveTo>
                <a:lnTo>
                  <a:pt x="87074" y="76961"/>
                </a:lnTo>
                <a:lnTo>
                  <a:pt x="98378" y="79605"/>
                </a:lnTo>
                <a:lnTo>
                  <a:pt x="109796" y="81629"/>
                </a:lnTo>
                <a:lnTo>
                  <a:pt x="121301" y="83034"/>
                </a:lnTo>
                <a:lnTo>
                  <a:pt x="132870" y="83819"/>
                </a:lnTo>
                <a:lnTo>
                  <a:pt x="132870" y="132841"/>
                </a:lnTo>
                <a:lnTo>
                  <a:pt x="150168" y="132841"/>
                </a:lnTo>
                <a:lnTo>
                  <a:pt x="150168" y="83819"/>
                </a:lnTo>
                <a:lnTo>
                  <a:pt x="161736" y="83034"/>
                </a:lnTo>
                <a:lnTo>
                  <a:pt x="173242" y="81629"/>
                </a:lnTo>
                <a:lnTo>
                  <a:pt x="184659" y="79605"/>
                </a:lnTo>
                <a:lnTo>
                  <a:pt x="195964" y="76961"/>
                </a:lnTo>
                <a:close/>
              </a:path>
              <a:path w="283209" h="283845">
                <a:moveTo>
                  <a:pt x="213796" y="76961"/>
                </a:moveTo>
                <a:lnTo>
                  <a:pt x="195964" y="76961"/>
                </a:lnTo>
                <a:lnTo>
                  <a:pt x="199718" y="90693"/>
                </a:lnTo>
                <a:lnTo>
                  <a:pt x="202538" y="104616"/>
                </a:lnTo>
                <a:lnTo>
                  <a:pt x="204417" y="118681"/>
                </a:lnTo>
                <a:lnTo>
                  <a:pt x="205349" y="132841"/>
                </a:lnTo>
                <a:lnTo>
                  <a:pt x="222431" y="132841"/>
                </a:lnTo>
                <a:lnTo>
                  <a:pt x="221489" y="117443"/>
                </a:lnTo>
                <a:lnTo>
                  <a:pt x="219508" y="102139"/>
                </a:lnTo>
                <a:lnTo>
                  <a:pt x="216496" y="86979"/>
                </a:lnTo>
                <a:lnTo>
                  <a:pt x="213796" y="76961"/>
                </a:lnTo>
                <a:close/>
              </a:path>
              <a:path w="283209" h="283845">
                <a:moveTo>
                  <a:pt x="257169" y="61848"/>
                </a:moveTo>
                <a:lnTo>
                  <a:pt x="237023" y="61848"/>
                </a:lnTo>
                <a:lnTo>
                  <a:pt x="248314" y="77745"/>
                </a:lnTo>
                <a:lnTo>
                  <a:pt x="256930" y="95107"/>
                </a:lnTo>
                <a:lnTo>
                  <a:pt x="262737" y="113587"/>
                </a:lnTo>
                <a:lnTo>
                  <a:pt x="265598" y="132841"/>
                </a:lnTo>
                <a:lnTo>
                  <a:pt x="282927" y="132841"/>
                </a:lnTo>
                <a:lnTo>
                  <a:pt x="273525" y="90104"/>
                </a:lnTo>
                <a:lnTo>
                  <a:pt x="257169" y="61848"/>
                </a:lnTo>
                <a:close/>
              </a:path>
              <a:path w="283209" h="283845">
                <a:moveTo>
                  <a:pt x="150117" y="18160"/>
                </a:moveTo>
                <a:lnTo>
                  <a:pt x="132883" y="18160"/>
                </a:lnTo>
                <a:lnTo>
                  <a:pt x="132883" y="66547"/>
                </a:lnTo>
                <a:lnTo>
                  <a:pt x="150117" y="66547"/>
                </a:lnTo>
                <a:lnTo>
                  <a:pt x="150117" y="18160"/>
                </a:lnTo>
                <a:close/>
              </a:path>
              <a:path w="283209" h="283845">
                <a:moveTo>
                  <a:pt x="208351" y="18160"/>
                </a:moveTo>
                <a:lnTo>
                  <a:pt x="150117" y="18160"/>
                </a:lnTo>
                <a:lnTo>
                  <a:pt x="161492" y="23473"/>
                </a:lnTo>
                <a:lnTo>
                  <a:pt x="172047" y="32654"/>
                </a:lnTo>
                <a:lnTo>
                  <a:pt x="181569" y="45289"/>
                </a:lnTo>
                <a:lnTo>
                  <a:pt x="189792" y="60832"/>
                </a:lnTo>
                <a:lnTo>
                  <a:pt x="179987" y="63047"/>
                </a:lnTo>
                <a:lnTo>
                  <a:pt x="170092" y="64738"/>
                </a:lnTo>
                <a:lnTo>
                  <a:pt x="160129" y="65905"/>
                </a:lnTo>
                <a:lnTo>
                  <a:pt x="150117" y="66547"/>
                </a:lnTo>
                <a:lnTo>
                  <a:pt x="226676" y="66547"/>
                </a:lnTo>
                <a:lnTo>
                  <a:pt x="231006" y="64686"/>
                </a:lnTo>
                <a:lnTo>
                  <a:pt x="237023" y="61848"/>
                </a:lnTo>
                <a:lnTo>
                  <a:pt x="257169" y="61848"/>
                </a:lnTo>
                <a:lnTo>
                  <a:pt x="253714" y="55879"/>
                </a:lnTo>
                <a:lnTo>
                  <a:pt x="206568" y="55879"/>
                </a:lnTo>
                <a:lnTo>
                  <a:pt x="203041" y="48172"/>
                </a:lnTo>
                <a:lnTo>
                  <a:pt x="199023" y="40703"/>
                </a:lnTo>
                <a:lnTo>
                  <a:pt x="194526" y="33520"/>
                </a:lnTo>
                <a:lnTo>
                  <a:pt x="189563" y="26669"/>
                </a:lnTo>
                <a:lnTo>
                  <a:pt x="223318" y="26669"/>
                </a:lnTo>
                <a:lnTo>
                  <a:pt x="219394" y="23101"/>
                </a:lnTo>
                <a:lnTo>
                  <a:pt x="208351" y="18160"/>
                </a:lnTo>
                <a:close/>
              </a:path>
              <a:path w="283209" h="283845">
                <a:moveTo>
                  <a:pt x="117810" y="26669"/>
                </a:moveTo>
                <a:lnTo>
                  <a:pt x="93437" y="26669"/>
                </a:lnTo>
                <a:lnTo>
                  <a:pt x="88474" y="33520"/>
                </a:lnTo>
                <a:lnTo>
                  <a:pt x="83977" y="40703"/>
                </a:lnTo>
                <a:lnTo>
                  <a:pt x="79958" y="48172"/>
                </a:lnTo>
                <a:lnTo>
                  <a:pt x="76431" y="55879"/>
                </a:lnTo>
                <a:lnTo>
                  <a:pt x="95873" y="55879"/>
                </a:lnTo>
                <a:lnTo>
                  <a:pt x="101469" y="45235"/>
                </a:lnTo>
                <a:lnTo>
                  <a:pt x="110948" y="32638"/>
                </a:lnTo>
                <a:lnTo>
                  <a:pt x="117810" y="26669"/>
                </a:lnTo>
                <a:close/>
              </a:path>
              <a:path w="283209" h="283845">
                <a:moveTo>
                  <a:pt x="223318" y="26669"/>
                </a:moveTo>
                <a:lnTo>
                  <a:pt x="189563" y="26669"/>
                </a:lnTo>
                <a:lnTo>
                  <a:pt x="198945" y="31069"/>
                </a:lnTo>
                <a:lnTo>
                  <a:pt x="207914" y="36242"/>
                </a:lnTo>
                <a:lnTo>
                  <a:pt x="216427" y="42154"/>
                </a:lnTo>
                <a:lnTo>
                  <a:pt x="224437" y="48767"/>
                </a:lnTo>
                <a:lnTo>
                  <a:pt x="218659" y="51434"/>
                </a:lnTo>
                <a:lnTo>
                  <a:pt x="212639" y="53720"/>
                </a:lnTo>
                <a:lnTo>
                  <a:pt x="206568" y="55879"/>
                </a:lnTo>
                <a:lnTo>
                  <a:pt x="253714" y="55879"/>
                </a:lnTo>
                <a:lnTo>
                  <a:pt x="251793" y="52561"/>
                </a:lnTo>
                <a:lnTo>
                  <a:pt x="223318" y="26669"/>
                </a:lnTo>
                <a:close/>
              </a:path>
            </a:pathLst>
          </a:custGeom>
          <a:solidFill>
            <a:srgbClr val="3336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9200" y="3174492"/>
            <a:ext cx="266065" cy="284480"/>
          </a:xfrm>
          <a:custGeom>
            <a:avLst/>
            <a:gdLst/>
            <a:ahLst/>
            <a:cxnLst/>
            <a:rect l="l" t="t" r="r" b="b"/>
            <a:pathLst>
              <a:path w="266065" h="284479">
                <a:moveTo>
                  <a:pt x="60680" y="0"/>
                </a:moveTo>
                <a:lnTo>
                  <a:pt x="52755" y="0"/>
                </a:lnTo>
                <a:lnTo>
                  <a:pt x="31378" y="3458"/>
                </a:lnTo>
                <a:lnTo>
                  <a:pt x="15157" y="12715"/>
                </a:lnTo>
                <a:lnTo>
                  <a:pt x="4546" y="26092"/>
                </a:lnTo>
                <a:lnTo>
                  <a:pt x="0" y="41910"/>
                </a:lnTo>
                <a:lnTo>
                  <a:pt x="2945" y="74918"/>
                </a:lnTo>
                <a:lnTo>
                  <a:pt x="15036" y="115570"/>
                </a:lnTo>
                <a:lnTo>
                  <a:pt x="34500" y="156888"/>
                </a:lnTo>
                <a:lnTo>
                  <a:pt x="59563" y="191897"/>
                </a:lnTo>
                <a:lnTo>
                  <a:pt x="104903" y="234291"/>
                </a:lnTo>
                <a:lnTo>
                  <a:pt x="147281" y="262540"/>
                </a:lnTo>
                <a:lnTo>
                  <a:pt x="184878" y="278550"/>
                </a:lnTo>
                <a:lnTo>
                  <a:pt x="215874" y="284226"/>
                </a:lnTo>
                <a:lnTo>
                  <a:pt x="231122" y="282203"/>
                </a:lnTo>
                <a:lnTo>
                  <a:pt x="262712" y="250825"/>
                </a:lnTo>
                <a:lnTo>
                  <a:pt x="265417" y="235712"/>
                </a:lnTo>
                <a:lnTo>
                  <a:pt x="266014" y="229108"/>
                </a:lnTo>
                <a:lnTo>
                  <a:pt x="223354" y="196627"/>
                </a:lnTo>
                <a:lnTo>
                  <a:pt x="191312" y="184023"/>
                </a:lnTo>
                <a:lnTo>
                  <a:pt x="180414" y="187646"/>
                </a:lnTo>
                <a:lnTo>
                  <a:pt x="172153" y="194056"/>
                </a:lnTo>
                <a:lnTo>
                  <a:pt x="165118" y="200560"/>
                </a:lnTo>
                <a:lnTo>
                  <a:pt x="157899" y="204470"/>
                </a:lnTo>
                <a:lnTo>
                  <a:pt x="117522" y="178573"/>
                </a:lnTo>
                <a:lnTo>
                  <a:pt x="82821" y="136747"/>
                </a:lnTo>
                <a:lnTo>
                  <a:pt x="72555" y="108839"/>
                </a:lnTo>
                <a:lnTo>
                  <a:pt x="77334" y="102221"/>
                </a:lnTo>
                <a:lnTo>
                  <a:pt x="84689" y="96091"/>
                </a:lnTo>
                <a:lnTo>
                  <a:pt x="92121" y="88747"/>
                </a:lnTo>
                <a:lnTo>
                  <a:pt x="97129" y="78486"/>
                </a:lnTo>
                <a:lnTo>
                  <a:pt x="95779" y="65454"/>
                </a:lnTo>
                <a:lnTo>
                  <a:pt x="89242" y="47291"/>
                </a:lnTo>
                <a:lnTo>
                  <a:pt x="80306" y="27961"/>
                </a:lnTo>
                <a:lnTo>
                  <a:pt x="67983" y="4318"/>
                </a:lnTo>
                <a:lnTo>
                  <a:pt x="60680" y="0"/>
                </a:lnTo>
                <a:close/>
              </a:path>
            </a:pathLst>
          </a:custGeom>
          <a:solidFill>
            <a:srgbClr val="3336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498963" y="2114423"/>
            <a:ext cx="304800" cy="249554"/>
          </a:xfrm>
          <a:custGeom>
            <a:avLst/>
            <a:gdLst/>
            <a:ahLst/>
            <a:cxnLst/>
            <a:rect l="l" t="t" r="r" b="b"/>
            <a:pathLst>
              <a:path w="304800" h="249555">
                <a:moveTo>
                  <a:pt x="0" y="220979"/>
                </a:moveTo>
                <a:lnTo>
                  <a:pt x="42961" y="241194"/>
                </a:lnTo>
                <a:lnTo>
                  <a:pt x="88128" y="249089"/>
                </a:lnTo>
                <a:lnTo>
                  <a:pt x="133175" y="245173"/>
                </a:lnTo>
                <a:lnTo>
                  <a:pt x="175777" y="229954"/>
                </a:lnTo>
                <a:lnTo>
                  <a:pt x="188460" y="221233"/>
                </a:lnTo>
                <a:lnTo>
                  <a:pt x="4952" y="221233"/>
                </a:lnTo>
                <a:lnTo>
                  <a:pt x="0" y="220979"/>
                </a:lnTo>
                <a:close/>
              </a:path>
              <a:path w="304800" h="249555">
                <a:moveTo>
                  <a:pt x="12572" y="88899"/>
                </a:moveTo>
                <a:lnTo>
                  <a:pt x="16228" y="110251"/>
                </a:lnTo>
                <a:lnTo>
                  <a:pt x="26574" y="128555"/>
                </a:lnTo>
                <a:lnTo>
                  <a:pt x="42398" y="142335"/>
                </a:lnTo>
                <a:lnTo>
                  <a:pt x="62483" y="150113"/>
                </a:lnTo>
                <a:lnTo>
                  <a:pt x="57149" y="151637"/>
                </a:lnTo>
                <a:lnTo>
                  <a:pt x="51688" y="152399"/>
                </a:lnTo>
                <a:lnTo>
                  <a:pt x="34416" y="152399"/>
                </a:lnTo>
                <a:lnTo>
                  <a:pt x="43479" y="169177"/>
                </a:lnTo>
                <a:lnTo>
                  <a:pt x="56816" y="182229"/>
                </a:lnTo>
                <a:lnTo>
                  <a:pt x="73368" y="190779"/>
                </a:lnTo>
                <a:lnTo>
                  <a:pt x="92074" y="194055"/>
                </a:lnTo>
                <a:lnTo>
                  <a:pt x="74670" y="205603"/>
                </a:lnTo>
                <a:lnTo>
                  <a:pt x="55705" y="214042"/>
                </a:lnTo>
                <a:lnTo>
                  <a:pt x="35621" y="219219"/>
                </a:lnTo>
                <a:lnTo>
                  <a:pt x="14858" y="220979"/>
                </a:lnTo>
                <a:lnTo>
                  <a:pt x="9905" y="221233"/>
                </a:lnTo>
                <a:lnTo>
                  <a:pt x="188460" y="221233"/>
                </a:lnTo>
                <a:lnTo>
                  <a:pt x="244347" y="167639"/>
                </a:lnTo>
                <a:lnTo>
                  <a:pt x="265350" y="121475"/>
                </a:lnTo>
                <a:lnTo>
                  <a:pt x="270640" y="97027"/>
                </a:lnTo>
                <a:lnTo>
                  <a:pt x="40893" y="97027"/>
                </a:lnTo>
                <a:lnTo>
                  <a:pt x="33504" y="96365"/>
                </a:lnTo>
                <a:lnTo>
                  <a:pt x="26257" y="94773"/>
                </a:lnTo>
                <a:lnTo>
                  <a:pt x="19248" y="92277"/>
                </a:lnTo>
                <a:lnTo>
                  <a:pt x="12572" y="88899"/>
                </a:lnTo>
                <a:close/>
              </a:path>
              <a:path w="304800" h="249555">
                <a:moveTo>
                  <a:pt x="20573" y="14223"/>
                </a:moveTo>
                <a:lnTo>
                  <a:pt x="16889" y="21802"/>
                </a:lnTo>
                <a:lnTo>
                  <a:pt x="14239" y="29797"/>
                </a:lnTo>
                <a:lnTo>
                  <a:pt x="12663" y="38094"/>
                </a:lnTo>
                <a:lnTo>
                  <a:pt x="12191" y="46608"/>
                </a:lnTo>
                <a:lnTo>
                  <a:pt x="14587" y="61559"/>
                </a:lnTo>
                <a:lnTo>
                  <a:pt x="20399" y="75342"/>
                </a:lnTo>
                <a:lnTo>
                  <a:pt x="29283" y="87364"/>
                </a:lnTo>
                <a:lnTo>
                  <a:pt x="40893" y="97027"/>
                </a:lnTo>
                <a:lnTo>
                  <a:pt x="270640" y="97027"/>
                </a:lnTo>
                <a:lnTo>
                  <a:pt x="270745" y="96365"/>
                </a:lnTo>
                <a:lnTo>
                  <a:pt x="271990" y="78866"/>
                </a:lnTo>
                <a:lnTo>
                  <a:pt x="149478" y="78866"/>
                </a:lnTo>
                <a:lnTo>
                  <a:pt x="112656" y="73320"/>
                </a:lnTo>
                <a:lnTo>
                  <a:pt x="78168" y="60309"/>
                </a:lnTo>
                <a:lnTo>
                  <a:pt x="47109" y="40415"/>
                </a:lnTo>
                <a:lnTo>
                  <a:pt x="20573" y="14223"/>
                </a:lnTo>
                <a:close/>
              </a:path>
              <a:path w="304800" h="249555">
                <a:moveTo>
                  <a:pt x="210057" y="0"/>
                </a:moveTo>
                <a:lnTo>
                  <a:pt x="166036" y="18272"/>
                </a:lnTo>
                <a:lnTo>
                  <a:pt x="147827" y="62356"/>
                </a:lnTo>
                <a:lnTo>
                  <a:pt x="147700" y="69468"/>
                </a:lnTo>
                <a:lnTo>
                  <a:pt x="148208" y="74294"/>
                </a:lnTo>
                <a:lnTo>
                  <a:pt x="149478" y="78866"/>
                </a:lnTo>
                <a:lnTo>
                  <a:pt x="271990" y="78866"/>
                </a:lnTo>
                <a:lnTo>
                  <a:pt x="272541" y="71119"/>
                </a:lnTo>
                <a:lnTo>
                  <a:pt x="272620" y="69468"/>
                </a:lnTo>
                <a:lnTo>
                  <a:pt x="272541" y="63118"/>
                </a:lnTo>
                <a:lnTo>
                  <a:pt x="281580" y="56076"/>
                </a:lnTo>
                <a:lnTo>
                  <a:pt x="289988" y="48307"/>
                </a:lnTo>
                <a:lnTo>
                  <a:pt x="297446" y="40131"/>
                </a:lnTo>
                <a:lnTo>
                  <a:pt x="267715" y="40131"/>
                </a:lnTo>
                <a:lnTo>
                  <a:pt x="276715" y="33375"/>
                </a:lnTo>
                <a:lnTo>
                  <a:pt x="284368" y="25225"/>
                </a:lnTo>
                <a:lnTo>
                  <a:pt x="287341" y="20700"/>
                </a:lnTo>
                <a:lnTo>
                  <a:pt x="255396" y="20700"/>
                </a:lnTo>
                <a:lnTo>
                  <a:pt x="245812" y="12126"/>
                </a:lnTo>
                <a:lnTo>
                  <a:pt x="234822" y="5730"/>
                </a:lnTo>
                <a:lnTo>
                  <a:pt x="222785" y="1645"/>
                </a:lnTo>
                <a:lnTo>
                  <a:pt x="210057" y="0"/>
                </a:lnTo>
                <a:close/>
              </a:path>
              <a:path w="304800" h="249555">
                <a:moveTo>
                  <a:pt x="303402" y="30352"/>
                </a:moveTo>
                <a:lnTo>
                  <a:pt x="294790" y="33827"/>
                </a:lnTo>
                <a:lnTo>
                  <a:pt x="285940" y="36623"/>
                </a:lnTo>
                <a:lnTo>
                  <a:pt x="276899" y="38729"/>
                </a:lnTo>
                <a:lnTo>
                  <a:pt x="267715" y="40131"/>
                </a:lnTo>
                <a:lnTo>
                  <a:pt x="297446" y="40131"/>
                </a:lnTo>
                <a:lnTo>
                  <a:pt x="297705" y="39848"/>
                </a:lnTo>
                <a:lnTo>
                  <a:pt x="304672" y="30733"/>
                </a:lnTo>
                <a:lnTo>
                  <a:pt x="303402" y="30352"/>
                </a:lnTo>
                <a:close/>
              </a:path>
              <a:path w="304800" h="249555">
                <a:moveTo>
                  <a:pt x="295020" y="5460"/>
                </a:moveTo>
                <a:lnTo>
                  <a:pt x="285597" y="10485"/>
                </a:lnTo>
                <a:lnTo>
                  <a:pt x="275828" y="14700"/>
                </a:lnTo>
                <a:lnTo>
                  <a:pt x="265749" y="18105"/>
                </a:lnTo>
                <a:lnTo>
                  <a:pt x="255396" y="20700"/>
                </a:lnTo>
                <a:lnTo>
                  <a:pt x="287341" y="20700"/>
                </a:lnTo>
                <a:lnTo>
                  <a:pt x="290522" y="15861"/>
                </a:lnTo>
                <a:lnTo>
                  <a:pt x="295020" y="5460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008359" y="2112772"/>
            <a:ext cx="296545" cy="278765"/>
          </a:xfrm>
          <a:custGeom>
            <a:avLst/>
            <a:gdLst/>
            <a:ahLst/>
            <a:cxnLst/>
            <a:rect l="l" t="t" r="r" b="b"/>
            <a:pathLst>
              <a:path w="296545" h="278764">
                <a:moveTo>
                  <a:pt x="162179" y="89026"/>
                </a:moveTo>
                <a:lnTo>
                  <a:pt x="95631" y="89026"/>
                </a:lnTo>
                <a:lnTo>
                  <a:pt x="95631" y="278383"/>
                </a:lnTo>
                <a:lnTo>
                  <a:pt x="164719" y="278383"/>
                </a:lnTo>
                <a:lnTo>
                  <a:pt x="164719" y="176021"/>
                </a:lnTo>
                <a:lnTo>
                  <a:pt x="163830" y="170814"/>
                </a:lnTo>
                <a:lnTo>
                  <a:pt x="163830" y="165607"/>
                </a:lnTo>
                <a:lnTo>
                  <a:pt x="196977" y="137286"/>
                </a:lnTo>
                <a:lnTo>
                  <a:pt x="291202" y="137286"/>
                </a:lnTo>
                <a:lnTo>
                  <a:pt x="290742" y="134258"/>
                </a:lnTo>
                <a:lnTo>
                  <a:pt x="281452" y="118617"/>
                </a:lnTo>
                <a:lnTo>
                  <a:pt x="162179" y="118617"/>
                </a:lnTo>
                <a:lnTo>
                  <a:pt x="162179" y="89026"/>
                </a:lnTo>
                <a:close/>
              </a:path>
              <a:path w="296545" h="278764">
                <a:moveTo>
                  <a:pt x="291202" y="137286"/>
                </a:moveTo>
                <a:lnTo>
                  <a:pt x="196977" y="137286"/>
                </a:lnTo>
                <a:lnTo>
                  <a:pt x="211199" y="140408"/>
                </a:lnTo>
                <a:lnTo>
                  <a:pt x="221313" y="149209"/>
                </a:lnTo>
                <a:lnTo>
                  <a:pt x="227355" y="162843"/>
                </a:lnTo>
                <a:lnTo>
                  <a:pt x="229362" y="180466"/>
                </a:lnTo>
                <a:lnTo>
                  <a:pt x="229362" y="277113"/>
                </a:lnTo>
                <a:lnTo>
                  <a:pt x="296545" y="277113"/>
                </a:lnTo>
                <a:lnTo>
                  <a:pt x="296545" y="172465"/>
                </a:lnTo>
                <a:lnTo>
                  <a:pt x="291202" y="137286"/>
                </a:lnTo>
                <a:close/>
              </a:path>
              <a:path w="296545" h="278764">
                <a:moveTo>
                  <a:pt x="221234" y="86359"/>
                </a:moveTo>
                <a:lnTo>
                  <a:pt x="203309" y="87453"/>
                </a:lnTo>
                <a:lnTo>
                  <a:pt x="186801" y="93583"/>
                </a:lnTo>
                <a:lnTo>
                  <a:pt x="172745" y="104165"/>
                </a:lnTo>
                <a:lnTo>
                  <a:pt x="162179" y="118617"/>
                </a:lnTo>
                <a:lnTo>
                  <a:pt x="281452" y="118617"/>
                </a:lnTo>
                <a:lnTo>
                  <a:pt x="274796" y="107410"/>
                </a:lnTo>
                <a:lnTo>
                  <a:pt x="250896" y="91563"/>
                </a:lnTo>
                <a:lnTo>
                  <a:pt x="221234" y="86359"/>
                </a:lnTo>
                <a:close/>
              </a:path>
              <a:path w="296545" h="278764">
                <a:moveTo>
                  <a:pt x="36449" y="0"/>
                </a:moveTo>
                <a:lnTo>
                  <a:pt x="23667" y="825"/>
                </a:lnTo>
                <a:lnTo>
                  <a:pt x="12588" y="6318"/>
                </a:lnTo>
                <a:lnTo>
                  <a:pt x="4391" y="15573"/>
                </a:lnTo>
                <a:lnTo>
                  <a:pt x="254" y="27685"/>
                </a:lnTo>
                <a:lnTo>
                  <a:pt x="1152" y="40467"/>
                </a:lnTo>
                <a:lnTo>
                  <a:pt x="6683" y="51546"/>
                </a:lnTo>
                <a:lnTo>
                  <a:pt x="15952" y="59743"/>
                </a:lnTo>
                <a:lnTo>
                  <a:pt x="28067" y="63880"/>
                </a:lnTo>
                <a:lnTo>
                  <a:pt x="30988" y="64134"/>
                </a:lnTo>
                <a:lnTo>
                  <a:pt x="32512" y="64134"/>
                </a:lnTo>
                <a:lnTo>
                  <a:pt x="45102" y="61501"/>
                </a:lnTo>
                <a:lnTo>
                  <a:pt x="55324" y="54498"/>
                </a:lnTo>
                <a:lnTo>
                  <a:pt x="62140" y="44186"/>
                </a:lnTo>
                <a:lnTo>
                  <a:pt x="64516" y="31622"/>
                </a:lnTo>
                <a:lnTo>
                  <a:pt x="62327" y="20163"/>
                </a:lnTo>
                <a:lnTo>
                  <a:pt x="56435" y="10525"/>
                </a:lnTo>
                <a:lnTo>
                  <a:pt x="47567" y="3530"/>
                </a:lnTo>
                <a:lnTo>
                  <a:pt x="36449" y="0"/>
                </a:lnTo>
                <a:close/>
              </a:path>
              <a:path w="296545" h="278764">
                <a:moveTo>
                  <a:pt x="59055" y="87756"/>
                </a:moveTo>
                <a:lnTo>
                  <a:pt x="0" y="87756"/>
                </a:lnTo>
                <a:lnTo>
                  <a:pt x="0" y="277113"/>
                </a:lnTo>
                <a:lnTo>
                  <a:pt x="60325" y="277113"/>
                </a:lnTo>
                <a:lnTo>
                  <a:pt x="59055" y="87756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575576" y="2846514"/>
            <a:ext cx="4794885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333637"/>
                </a:solidFill>
                <a:latin typeface="Georgia"/>
                <a:cs typeface="Georgia"/>
              </a:rPr>
              <a:t>Empower</a:t>
            </a:r>
            <a:r>
              <a:rPr sz="2000" b="1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333637"/>
                </a:solidFill>
                <a:latin typeface="Georgia"/>
                <a:cs typeface="Georgia"/>
              </a:rPr>
              <a:t>Healthcare</a:t>
            </a:r>
            <a:r>
              <a:rPr sz="2000" b="1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333637"/>
                </a:solidFill>
                <a:latin typeface="Georgia"/>
                <a:cs typeface="Georgia"/>
              </a:rPr>
              <a:t>Solutions,</a:t>
            </a:r>
            <a:r>
              <a:rPr sz="2000" b="1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b="1" spc="-25" dirty="0">
                <a:solidFill>
                  <a:srgbClr val="333637"/>
                </a:solidFill>
                <a:latin typeface="Georgia"/>
                <a:cs typeface="Georgia"/>
              </a:rPr>
              <a:t>LLC</a:t>
            </a: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PO</a:t>
            </a:r>
            <a:r>
              <a:rPr sz="2000" spc="-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BOX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211446</a:t>
            </a: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Eagan,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MN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55121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664" y="6122073"/>
            <a:ext cx="1137259" cy="22951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371198" y="6128229"/>
            <a:ext cx="229235" cy="167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000" b="1" spc="-25" dirty="0">
                <a:solidFill>
                  <a:srgbClr val="BEBEBE"/>
                </a:solidFill>
                <a:latin typeface="Arial"/>
                <a:cs typeface="Arial"/>
                <a:hlinkClick r:id="rId3"/>
              </a:rPr>
              <a:t>31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A8B797-982C-F006-C9B8-6DC64A66E2E1}"/>
              </a:ext>
            </a:extLst>
          </p:cNvPr>
          <p:cNvSpPr txBox="1"/>
          <p:nvPr/>
        </p:nvSpPr>
        <p:spPr>
          <a:xfrm>
            <a:off x="5334000" y="685800"/>
            <a:ext cx="22156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SOURCES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5500A7-5BFB-25E3-716E-32FD96D60851}"/>
              </a:ext>
            </a:extLst>
          </p:cNvPr>
          <p:cNvSpPr txBox="1"/>
          <p:nvPr/>
        </p:nvSpPr>
        <p:spPr>
          <a:xfrm>
            <a:off x="304801" y="1371600"/>
            <a:ext cx="1165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“Culture and Cultural Competency,” U.S. Department of Health and Human Services, Office of Minority Health,</a:t>
            </a:r>
          </a:p>
          <a:p>
            <a:r>
              <a:rPr lang="en-US" dirty="0">
                <a:hlinkClick r:id="rId4"/>
              </a:rPr>
              <a:t>https://minorityhealth.hhs.gov/</a:t>
            </a:r>
            <a:endParaRPr lang="en-US" dirty="0"/>
          </a:p>
          <a:p>
            <a:endParaRPr lang="en-US" dirty="0"/>
          </a:p>
          <a:p>
            <a:r>
              <a:rPr lang="en-US" dirty="0"/>
              <a:t>“Better communication, better care: Provider tools to care for diverse populations,” Health Industry Collaboration Effort, Inc. (July 2010)</a:t>
            </a:r>
          </a:p>
          <a:p>
            <a:r>
              <a:rPr lang="en-US" dirty="0">
                <a:hlinkClick r:id="rId5"/>
              </a:rPr>
              <a:t>https://www.iceforhealth.org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“A physician’s practical guide to culturally competent care,” U.S. Department of Health and Human Services, Office of Minority Health (45-145)</a:t>
            </a:r>
          </a:p>
          <a:p>
            <a:r>
              <a:rPr lang="en-US" dirty="0">
                <a:hlinkClick r:id="rId6"/>
              </a:rPr>
              <a:t>https://cccm.thinkculturalhealth.hhs.gov</a:t>
            </a:r>
            <a:endParaRPr lang="en-US" dirty="0"/>
          </a:p>
          <a:p>
            <a:endParaRPr lang="en-US" dirty="0"/>
          </a:p>
          <a:p>
            <a:r>
              <a:rPr lang="en-US" dirty="0"/>
              <a:t>“Ask Me 3 materials for providers,” National Patient Safety Foundation,</a:t>
            </a:r>
          </a:p>
          <a:p>
            <a:r>
              <a:rPr lang="en-US" dirty="0">
                <a:hlinkClick r:id="rId7"/>
              </a:rPr>
              <a:t>http://www.ihi.org/resources/Pages/Tools/Ask-Me-3-Good-Questions-for-Your-Good-Health.aspx</a:t>
            </a:r>
            <a:endParaRPr lang="en-US" dirty="0"/>
          </a:p>
          <a:p>
            <a:endParaRPr lang="en-US" dirty="0"/>
          </a:p>
          <a:p>
            <a:r>
              <a:rPr lang="en-US" dirty="0"/>
              <a:t>Americans with Disabilities Act</a:t>
            </a:r>
          </a:p>
          <a:p>
            <a:r>
              <a:rPr lang="en-US" dirty="0">
                <a:hlinkClick r:id="rId8"/>
              </a:rPr>
              <a:t>https://www.ada.gov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B0C92B-CC00-6F25-A728-04F76FCA1F32}"/>
              </a:ext>
            </a:extLst>
          </p:cNvPr>
          <p:cNvSpPr txBox="1"/>
          <p:nvPr/>
        </p:nvSpPr>
        <p:spPr>
          <a:xfrm>
            <a:off x="5562600" y="533400"/>
            <a:ext cx="22156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SOURCES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5A4F-0779-5066-9DF0-CE863F2DEA72}"/>
              </a:ext>
            </a:extLst>
          </p:cNvPr>
          <p:cNvSpPr txBox="1"/>
          <p:nvPr/>
        </p:nvSpPr>
        <p:spPr>
          <a:xfrm>
            <a:off x="533400" y="1828800"/>
            <a:ext cx="1013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Marshallese in Arkansas:</a:t>
            </a:r>
          </a:p>
          <a:p>
            <a:r>
              <a:rPr lang="en-US" dirty="0">
                <a:hlinkClick r:id="rId2"/>
              </a:rPr>
              <a:t>https://www.arkansasmarshallese.org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Resources for Integrated Care</a:t>
            </a:r>
          </a:p>
          <a:p>
            <a:r>
              <a:rPr lang="en-US" dirty="0">
                <a:hlinkClick r:id="rId3"/>
              </a:rPr>
              <a:t>https://www.resourcesforintegratedcare.com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7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3833" y="639826"/>
            <a:ext cx="103752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spc="-95" dirty="0"/>
              <a:t> </a:t>
            </a:r>
            <a:r>
              <a:rPr dirty="0"/>
              <a:t>does</a:t>
            </a:r>
            <a:r>
              <a:rPr spc="-85" dirty="0"/>
              <a:t> </a:t>
            </a:r>
            <a:r>
              <a:rPr dirty="0"/>
              <a:t>culture</a:t>
            </a:r>
            <a:r>
              <a:rPr spc="-85" dirty="0"/>
              <a:t> </a:t>
            </a:r>
            <a:r>
              <a:rPr dirty="0"/>
              <a:t>impact</a:t>
            </a:r>
            <a:r>
              <a:rPr spc="-90" dirty="0"/>
              <a:t> </a:t>
            </a:r>
            <a:r>
              <a:rPr dirty="0"/>
              <a:t>the</a:t>
            </a:r>
            <a:r>
              <a:rPr spc="-90" dirty="0"/>
              <a:t> </a:t>
            </a:r>
            <a:r>
              <a:rPr dirty="0"/>
              <a:t>care</a:t>
            </a:r>
            <a:r>
              <a:rPr spc="-70" dirty="0"/>
              <a:t> </a:t>
            </a:r>
            <a:r>
              <a:rPr spc="-10" dirty="0"/>
              <a:t>provided?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06450" y="1503172"/>
          <a:ext cx="10736580" cy="2911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24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Culture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informs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providers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of: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factors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influence: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concepts</a:t>
                      </a:r>
                      <a:r>
                        <a:rPr sz="20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healing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How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20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define/evaluate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situations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How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illness,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disease</a:t>
                      </a:r>
                      <a:r>
                        <a:rPr sz="20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causes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are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perceived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Help-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seeking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behaviors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for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problems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Behaviors</a:t>
                      </a:r>
                      <a:r>
                        <a:rPr sz="20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who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seek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care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1442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20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presentation</a:t>
                      </a:r>
                      <a:r>
                        <a:rPr sz="20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problems,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situations</a:t>
                      </a:r>
                      <a:r>
                        <a:rPr sz="20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information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1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20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attitudes</a:t>
                      </a:r>
                      <a:r>
                        <a:rPr sz="20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toward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20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care</a:t>
                      </a:r>
                      <a:r>
                        <a:rPr sz="20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providers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20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response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interventions</a:t>
                      </a:r>
                      <a:r>
                        <a:rPr sz="20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endParaRPr sz="20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service</a:t>
                      </a:r>
                      <a:r>
                        <a:rPr sz="20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plans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36777" y="4931155"/>
            <a:ext cx="105124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Cultural</a:t>
            </a:r>
            <a:r>
              <a:rPr sz="2400" i="1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333637"/>
                </a:solidFill>
                <a:latin typeface="Georgia"/>
                <a:cs typeface="Georgia"/>
              </a:rPr>
              <a:t>awareness</a:t>
            </a:r>
            <a:r>
              <a:rPr sz="24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helps</a:t>
            </a:r>
            <a:r>
              <a:rPr sz="2400" i="1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providers</a:t>
            </a:r>
            <a:r>
              <a:rPr sz="24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400" i="1" spc="-8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staff</a:t>
            </a:r>
            <a:r>
              <a:rPr sz="2400" i="1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modify</a:t>
            </a:r>
            <a:r>
              <a:rPr sz="2400" i="1" spc="-8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behaviors</a:t>
            </a:r>
            <a:r>
              <a:rPr sz="2400" i="1" spc="-8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400" i="1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respond</a:t>
            </a:r>
            <a:r>
              <a:rPr sz="2400" i="1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spc="-25" dirty="0">
                <a:solidFill>
                  <a:srgbClr val="333637"/>
                </a:solidFill>
                <a:latin typeface="Georgia"/>
                <a:cs typeface="Georgia"/>
              </a:rPr>
              <a:t>to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4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needs</a:t>
            </a:r>
            <a:r>
              <a:rPr sz="2400" i="1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4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patients,</a:t>
            </a:r>
            <a:r>
              <a:rPr sz="2400" i="1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while</a:t>
            </a:r>
            <a:r>
              <a:rPr sz="2400" i="1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maintaining</a:t>
            </a:r>
            <a:r>
              <a:rPr sz="2400" i="1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4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333637"/>
                </a:solidFill>
                <a:latin typeface="Georgia"/>
                <a:cs typeface="Georgia"/>
              </a:rPr>
              <a:t>professional</a:t>
            </a:r>
            <a:r>
              <a:rPr sz="2400" i="1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level</a:t>
            </a:r>
            <a:r>
              <a:rPr sz="2400" i="1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4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333637"/>
                </a:solidFill>
                <a:latin typeface="Georgia"/>
                <a:cs typeface="Georgia"/>
              </a:rPr>
              <a:t>respect,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objectivity</a:t>
            </a:r>
            <a:r>
              <a:rPr sz="2400" i="1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400" i="1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333637"/>
                </a:solidFill>
                <a:latin typeface="Georgia"/>
                <a:cs typeface="Georgia"/>
              </a:rPr>
              <a:t>identity.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3249" y="96977"/>
            <a:ext cx="105822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Why</a:t>
            </a:r>
            <a:r>
              <a:rPr sz="3200" spc="-50" dirty="0"/>
              <a:t> </a:t>
            </a:r>
            <a:r>
              <a:rPr sz="3200" dirty="0"/>
              <a:t>is</a:t>
            </a:r>
            <a:r>
              <a:rPr sz="3200" spc="-25" dirty="0"/>
              <a:t> </a:t>
            </a:r>
            <a:r>
              <a:rPr sz="3200" dirty="0"/>
              <a:t>increasing</a:t>
            </a:r>
            <a:r>
              <a:rPr sz="3200" spc="-25" dirty="0"/>
              <a:t> </a:t>
            </a:r>
            <a:r>
              <a:rPr sz="3200" dirty="0"/>
              <a:t>cultural</a:t>
            </a:r>
            <a:r>
              <a:rPr sz="3200" spc="-50" dirty="0"/>
              <a:t> </a:t>
            </a:r>
            <a:r>
              <a:rPr sz="3200" dirty="0"/>
              <a:t>competency</a:t>
            </a:r>
            <a:r>
              <a:rPr sz="3200" spc="-65" dirty="0"/>
              <a:t> </a:t>
            </a:r>
            <a:r>
              <a:rPr sz="3200" spc="-10" dirty="0"/>
              <a:t>important?</a:t>
            </a:r>
            <a:endParaRPr sz="32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3410" y="707516"/>
          <a:ext cx="11126470" cy="4631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7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0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Reasons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increase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competency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tc>
                  <a:txBody>
                    <a:bodyPr/>
                    <a:lstStyle/>
                    <a:p>
                      <a:pPr marL="1991360" marR="870585" indent="-1109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Impact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increasing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cultural competency</a:t>
                      </a:r>
                      <a:endParaRPr sz="20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3CB5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Belief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systems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related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health,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healing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wellness</a:t>
                      </a:r>
                      <a:endParaRPr sz="1800">
                        <a:latin typeface="Georgia"/>
                        <a:cs typeface="Georg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are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diverse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18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served.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3367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Acknowledging</a:t>
                      </a:r>
                      <a:r>
                        <a:rPr sz="1800" spc="-8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patients’</a:t>
                      </a:r>
                      <a:r>
                        <a:rPr sz="1800" spc="-8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varied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behaviors,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beliefs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values</a:t>
                      </a:r>
                      <a:r>
                        <a:rPr sz="18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provides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positive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impact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on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quality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800" spc="-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interactions</a:t>
                      </a:r>
                      <a:r>
                        <a:rPr sz="18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with</a:t>
                      </a:r>
                      <a:r>
                        <a:rPr sz="18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 marR="14986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Help-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seeking</a:t>
                      </a:r>
                      <a:r>
                        <a:rPr sz="1800" spc="-7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behaviors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attitudes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toward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providers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services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are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influenced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by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socioeconomic</a:t>
                      </a:r>
                      <a:r>
                        <a:rPr sz="1800" spc="-1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concerns.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9083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Incorporating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those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variables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into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assessments,</a:t>
                      </a:r>
                      <a:r>
                        <a:rPr sz="1800" spc="-7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interactions</a:t>
                      </a:r>
                      <a:r>
                        <a:rPr sz="18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treatments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increases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1800" spc="-7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trust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treatment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adherence.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1440" marR="10223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Individual</a:t>
                      </a:r>
                      <a:r>
                        <a:rPr sz="1800" spc="-7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preferences</a:t>
                      </a:r>
                      <a:r>
                        <a:rPr sz="1800" spc="-1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affect</a:t>
                      </a:r>
                      <a:r>
                        <a:rPr sz="1800" spc="-9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traditional</a:t>
                      </a:r>
                      <a:r>
                        <a:rPr sz="1800" spc="-8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nontraditional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approaches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1800" spc="-1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care.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Patients’</a:t>
                      </a:r>
                      <a:r>
                        <a:rPr sz="1800" spc="-7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abilities</a:t>
                      </a:r>
                      <a:r>
                        <a:rPr sz="1800" spc="-7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communicate</a:t>
                      </a:r>
                      <a:r>
                        <a:rPr sz="1800" spc="-6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symptoms</a:t>
                      </a:r>
                      <a:endParaRPr sz="18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improves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provider’s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level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1800" spc="-5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competency</a:t>
                      </a:r>
                      <a:endParaRPr sz="18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awareness</a:t>
                      </a:r>
                      <a:r>
                        <a:rPr sz="1800" spc="-6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increase.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005">
                <a:tc rowSpan="2">
                  <a:txBody>
                    <a:bodyPr/>
                    <a:lstStyle/>
                    <a:p>
                      <a:pPr marL="91440" marR="3321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Health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care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providers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from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culturally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linguistically</a:t>
                      </a:r>
                      <a:r>
                        <a:rPr sz="1800" spc="-7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diverse</a:t>
                      </a:r>
                      <a:r>
                        <a:rPr sz="1800" spc="-2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groups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are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under-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represented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in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current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delivery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system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73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735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7719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Being</a:t>
                      </a:r>
                      <a:r>
                        <a:rPr sz="1800" spc="-4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available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4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patients</a:t>
                      </a:r>
                      <a:r>
                        <a:rPr sz="1800" spc="-5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others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as</a:t>
                      </a:r>
                      <a:r>
                        <a:rPr sz="1800" spc="-35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800" spc="-3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solidFill>
                            <a:srgbClr val="333637"/>
                          </a:solidFill>
                          <a:latin typeface="Georgia"/>
                          <a:cs typeface="Georgia"/>
                        </a:rPr>
                        <a:t>cultural consideration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333637"/>
                      </a:solidFill>
                      <a:prstDash val="solid"/>
                    </a:lnL>
                    <a:lnR w="12700">
                      <a:solidFill>
                        <a:srgbClr val="333637"/>
                      </a:solidFill>
                      <a:prstDash val="solid"/>
                    </a:lnR>
                    <a:lnT w="12700">
                      <a:solidFill>
                        <a:srgbClr val="333637"/>
                      </a:solidFill>
                      <a:prstDash val="solid"/>
                    </a:lnT>
                    <a:lnB w="12700">
                      <a:solidFill>
                        <a:srgbClr val="333637"/>
                      </a:solidFill>
                      <a:prstDash val="solid"/>
                    </a:lnB>
                    <a:solidFill>
                      <a:srgbClr val="CE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99261" y="5367020"/>
            <a:ext cx="10389235" cy="803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As</a:t>
            </a:r>
            <a:r>
              <a:rPr sz="1700" b="1" i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a</a:t>
            </a:r>
            <a:r>
              <a:rPr sz="1700" b="1" i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provider,</a:t>
            </a:r>
            <a:r>
              <a:rPr sz="1700" b="1" i="1" spc="-3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making</a:t>
            </a:r>
            <a:r>
              <a:rPr sz="1700" b="1" i="1" spc="-4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personal</a:t>
            </a:r>
            <a:r>
              <a:rPr sz="1700" b="1" i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racial</a:t>
            </a:r>
            <a:r>
              <a:rPr sz="1700" b="1" i="1" spc="-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and</a:t>
            </a:r>
            <a:r>
              <a:rPr sz="1700" b="1" i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language</a:t>
            </a:r>
            <a:r>
              <a:rPr sz="1700" b="1" i="1" spc="-4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information</a:t>
            </a:r>
            <a:r>
              <a:rPr sz="1700" b="1" i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known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during</a:t>
            </a:r>
            <a:r>
              <a:rPr sz="1700" b="1" i="1" spc="-4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spc="-10" dirty="0">
                <a:solidFill>
                  <a:srgbClr val="FF0000"/>
                </a:solidFill>
                <a:latin typeface="Georgia"/>
                <a:cs typeface="Georgia"/>
              </a:rPr>
              <a:t>contracting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and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credentialing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processes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increases</a:t>
            </a:r>
            <a:r>
              <a:rPr sz="1700" b="1" i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your</a:t>
            </a:r>
            <a:r>
              <a:rPr sz="1700" b="1" i="1" spc="-3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availability</a:t>
            </a:r>
            <a:r>
              <a:rPr sz="1700" b="1" i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to</a:t>
            </a:r>
            <a:r>
              <a:rPr sz="1700" b="1" i="1" spc="-3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patients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who</a:t>
            </a:r>
            <a:r>
              <a:rPr sz="1700" b="1" i="1" spc="-4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use</a:t>
            </a:r>
            <a:r>
              <a:rPr sz="1700" b="1" i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the</a:t>
            </a:r>
            <a:r>
              <a:rPr sz="1700" b="1" i="1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spc="-10" dirty="0">
                <a:solidFill>
                  <a:srgbClr val="FF0000"/>
                </a:solidFill>
                <a:latin typeface="Georgia"/>
                <a:cs typeface="Georgia"/>
              </a:rPr>
              <a:t>online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Provider</a:t>
            </a:r>
            <a:r>
              <a:rPr sz="1700" b="1" i="1" spc="-3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Directory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to</a:t>
            </a:r>
            <a:r>
              <a:rPr sz="1700" b="1" i="1" spc="-4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locate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providers</a:t>
            </a:r>
            <a:r>
              <a:rPr sz="1700" b="1" i="1" spc="-5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with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similar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cultural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and</a:t>
            </a:r>
            <a:r>
              <a:rPr sz="1700" b="1" i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dirty="0">
                <a:solidFill>
                  <a:srgbClr val="FF0000"/>
                </a:solidFill>
                <a:latin typeface="Georgia"/>
                <a:cs typeface="Georgia"/>
              </a:rPr>
              <a:t>language</a:t>
            </a:r>
            <a:r>
              <a:rPr sz="1700" b="1" i="1" spc="-3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700" b="1" i="1" spc="-10" dirty="0">
                <a:solidFill>
                  <a:srgbClr val="FF0000"/>
                </a:solidFill>
                <a:latin typeface="Georgia"/>
                <a:cs typeface="Georgia"/>
              </a:rPr>
              <a:t>backgrounds.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5687" y="1250502"/>
            <a:ext cx="9712960" cy="3459479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Empower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committed</a:t>
            </a:r>
            <a:r>
              <a:rPr sz="20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having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all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network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providers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fully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recognize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care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culturally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diverse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needs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patients</a:t>
            </a:r>
            <a:r>
              <a:rPr sz="20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served.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64"/>
              </a:spcBef>
            </a:pPr>
            <a:endParaRPr sz="2000">
              <a:latin typeface="Georgia"/>
              <a:cs typeface="Georgia"/>
            </a:endParaRPr>
          </a:p>
          <a:p>
            <a:pPr marL="12700" marR="605790">
              <a:lnSpc>
                <a:spcPct val="113999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As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contracted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health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care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provider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with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Empower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Healthcare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Solutions,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our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expectation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for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all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providers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provider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staff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gain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continually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increase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knowledge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skills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related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sensitivities</a:t>
            </a:r>
            <a:r>
              <a:rPr sz="20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diverse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cultures.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64"/>
              </a:spcBef>
            </a:pPr>
            <a:endParaRPr sz="2000">
              <a:latin typeface="Georgia"/>
              <a:cs typeface="Georgia"/>
            </a:endParaRPr>
          </a:p>
          <a:p>
            <a:pPr marL="12700" marR="180340">
              <a:lnSpc>
                <a:spcPct val="113999"/>
              </a:lnSpc>
            </a:pP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Consideration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patient’s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values,</a:t>
            </a:r>
            <a:r>
              <a:rPr sz="20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realistic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conditions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1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linguistic</a:t>
            </a:r>
            <a:r>
              <a:rPr sz="20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needs</a:t>
            </a:r>
            <a:r>
              <a:rPr sz="20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results</a:t>
            </a:r>
            <a:r>
              <a:rPr sz="2000" spc="-2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333637"/>
                </a:solidFill>
                <a:latin typeface="Georgia"/>
                <a:cs typeface="Georgia"/>
              </a:rPr>
              <a:t>in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effective</a:t>
            </a:r>
            <a:r>
              <a:rPr sz="2000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care</a:t>
            </a:r>
            <a:r>
              <a:rPr sz="20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0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333637"/>
                </a:solidFill>
                <a:latin typeface="Georgia"/>
                <a:cs typeface="Georgia"/>
              </a:rPr>
              <a:t>services.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5149" y="228422"/>
            <a:ext cx="102908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Empower’s</a:t>
            </a:r>
            <a:r>
              <a:rPr sz="3200" spc="-70" dirty="0"/>
              <a:t> </a:t>
            </a:r>
            <a:r>
              <a:rPr sz="3200" dirty="0"/>
              <a:t>Commitment</a:t>
            </a:r>
            <a:r>
              <a:rPr sz="3200" spc="-20" dirty="0"/>
              <a:t> </a:t>
            </a:r>
            <a:r>
              <a:rPr sz="3200" dirty="0"/>
              <a:t>to</a:t>
            </a:r>
            <a:r>
              <a:rPr sz="3200" spc="-35" dirty="0"/>
              <a:t> </a:t>
            </a:r>
            <a:r>
              <a:rPr sz="3200" dirty="0"/>
              <a:t>Cultural</a:t>
            </a:r>
            <a:r>
              <a:rPr sz="3200" spc="-40" dirty="0"/>
              <a:t> </a:t>
            </a:r>
            <a:r>
              <a:rPr sz="3200" spc="-10" dirty="0"/>
              <a:t>Competency</a:t>
            </a:r>
            <a:endParaRPr sz="3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664" y="6122073"/>
            <a:ext cx="1137259" cy="22951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336660" y="2265552"/>
            <a:ext cx="2683510" cy="1695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4100"/>
              </a:lnSpc>
              <a:spcBef>
                <a:spcPts val="105"/>
              </a:spcBef>
              <a:tabLst>
                <a:tab pos="408940" algn="l"/>
              </a:tabLst>
            </a:pPr>
            <a:r>
              <a:rPr sz="2400" spc="-25" dirty="0">
                <a:solidFill>
                  <a:srgbClr val="3CAD2B"/>
                </a:solidFill>
                <a:latin typeface="Georgia"/>
                <a:cs typeface="Georgia"/>
              </a:rPr>
              <a:t>3.</a:t>
            </a:r>
            <a:r>
              <a:rPr sz="2400" dirty="0">
                <a:solidFill>
                  <a:srgbClr val="3CAD2B"/>
                </a:solidFill>
                <a:latin typeface="Georgia"/>
                <a:cs typeface="Georgia"/>
              </a:rPr>
              <a:t>	Skills</a:t>
            </a:r>
            <a:r>
              <a:rPr sz="2400" spc="-45" dirty="0">
                <a:solidFill>
                  <a:srgbClr val="3CAD2B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build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333637"/>
                </a:solidFill>
                <a:latin typeface="Georgia"/>
                <a:cs typeface="Georgia"/>
              </a:rPr>
              <a:t>on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cultural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similarities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4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bridge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cultural gaps.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4" name="object 4"/>
          <p:cNvSpPr txBox="1"/>
          <p:nvPr/>
        </p:nvSpPr>
        <p:spPr>
          <a:xfrm>
            <a:off x="4482210" y="2265552"/>
            <a:ext cx="2893060" cy="1695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4100"/>
              </a:lnSpc>
              <a:spcBef>
                <a:spcPts val="105"/>
              </a:spcBef>
              <a:tabLst>
                <a:tab pos="410209" algn="l"/>
              </a:tabLst>
            </a:pPr>
            <a:r>
              <a:rPr sz="2400" spc="-25" dirty="0">
                <a:solidFill>
                  <a:srgbClr val="3CAD2B"/>
                </a:solidFill>
                <a:latin typeface="Georgia"/>
                <a:cs typeface="Georgia"/>
              </a:rPr>
              <a:t>2.</a:t>
            </a:r>
            <a:r>
              <a:rPr sz="2400" dirty="0">
                <a:solidFill>
                  <a:srgbClr val="3CAD2B"/>
                </a:solidFill>
                <a:latin typeface="Georgia"/>
                <a:cs typeface="Georgia"/>
              </a:rPr>
              <a:t>	Knowledge</a:t>
            </a:r>
            <a:r>
              <a:rPr sz="2400" spc="-75" dirty="0">
                <a:solidFill>
                  <a:srgbClr val="3CAD2B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400" spc="-10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333637"/>
                </a:solidFill>
                <a:latin typeface="Georgia"/>
                <a:cs typeface="Georgia"/>
              </a:rPr>
              <a:t>how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culture</a:t>
            </a:r>
            <a:r>
              <a:rPr sz="2400" spc="-8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shapes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333637"/>
                </a:solidFill>
                <a:latin typeface="Georgia"/>
                <a:cs typeface="Georgia"/>
              </a:rPr>
              <a:t>the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decisions</a:t>
            </a:r>
            <a:r>
              <a:rPr sz="24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each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333637"/>
                </a:solidFill>
                <a:latin typeface="Georgia"/>
                <a:cs typeface="Georgia"/>
              </a:rPr>
              <a:t>us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make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as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individuals.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1415" y="2269642"/>
            <a:ext cx="2686685" cy="172593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14100"/>
              </a:lnSpc>
              <a:spcBef>
                <a:spcPts val="70"/>
              </a:spcBef>
              <a:tabLst>
                <a:tab pos="371475" algn="l"/>
              </a:tabLst>
            </a:pPr>
            <a:r>
              <a:rPr sz="2400" spc="-25" dirty="0">
                <a:solidFill>
                  <a:srgbClr val="3CAD2B"/>
                </a:solidFill>
                <a:latin typeface="Georgia"/>
                <a:cs typeface="Georgia"/>
              </a:rPr>
              <a:t>1.</a:t>
            </a:r>
            <a:r>
              <a:rPr sz="2400" dirty="0">
                <a:solidFill>
                  <a:srgbClr val="3CAD2B"/>
                </a:solidFill>
                <a:latin typeface="Georgia"/>
                <a:cs typeface="Georgia"/>
              </a:rPr>
              <a:t>	Awareness</a:t>
            </a:r>
            <a:r>
              <a:rPr sz="2400" spc="-130" dirty="0">
                <a:solidFill>
                  <a:srgbClr val="3CAD2B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333637"/>
                </a:solidFill>
                <a:latin typeface="Georgia"/>
                <a:cs typeface="Georgia"/>
              </a:rPr>
              <a:t>of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how</a:t>
            </a:r>
            <a:r>
              <a:rPr sz="24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culture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600" spc="-10" dirty="0">
                <a:solidFill>
                  <a:srgbClr val="333637"/>
                </a:solidFill>
                <a:latin typeface="Georgia"/>
                <a:cs typeface="Georgia"/>
              </a:rPr>
              <a:t>shapes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who</a:t>
            </a:r>
            <a:r>
              <a:rPr sz="2400" spc="-2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you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are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as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a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provider.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19429" y="563981"/>
            <a:ext cx="10887075" cy="1275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62120" marR="5080" indent="-4250055">
              <a:lnSpc>
                <a:spcPct val="113900"/>
              </a:lnSpc>
              <a:spcBef>
                <a:spcPts val="95"/>
              </a:spcBef>
            </a:pPr>
            <a:r>
              <a:rPr dirty="0"/>
              <a:t>Building</a:t>
            </a:r>
            <a:r>
              <a:rPr spc="-150" dirty="0"/>
              <a:t> </a:t>
            </a:r>
            <a:r>
              <a:rPr dirty="0"/>
              <a:t>Cultural</a:t>
            </a:r>
            <a:r>
              <a:rPr spc="-155" dirty="0"/>
              <a:t> </a:t>
            </a:r>
            <a:r>
              <a:rPr dirty="0"/>
              <a:t>Engagement</a:t>
            </a:r>
            <a:r>
              <a:rPr spc="-140" dirty="0"/>
              <a:t> </a:t>
            </a:r>
            <a:r>
              <a:rPr dirty="0"/>
              <a:t>with</a:t>
            </a:r>
            <a:r>
              <a:rPr spc="-145" dirty="0"/>
              <a:t> </a:t>
            </a:r>
            <a:r>
              <a:rPr dirty="0"/>
              <a:t>Patients</a:t>
            </a:r>
            <a:r>
              <a:rPr spc="-150" dirty="0"/>
              <a:t> </a:t>
            </a:r>
            <a:r>
              <a:rPr spc="-25" dirty="0"/>
              <a:t>is </a:t>
            </a:r>
            <a:r>
              <a:rPr dirty="0"/>
              <a:t>a</a:t>
            </a:r>
            <a:r>
              <a:rPr spc="-25" dirty="0"/>
              <a:t> </a:t>
            </a:r>
            <a:r>
              <a:rPr spc="-10" dirty="0"/>
              <a:t>Process.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5111" y="4812868"/>
            <a:ext cx="989457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0055" marR="5080" indent="-2967990">
              <a:lnSpc>
                <a:spcPct val="100000"/>
              </a:lnSpc>
              <a:spcBef>
                <a:spcPts val="95"/>
              </a:spcBef>
            </a:pPr>
            <a:r>
              <a:rPr sz="2800" b="1" i="1" dirty="0">
                <a:solidFill>
                  <a:srgbClr val="49B8E6"/>
                </a:solidFill>
                <a:latin typeface="Georgia"/>
                <a:cs typeface="Georgia"/>
              </a:rPr>
              <a:t>Culture</a:t>
            </a:r>
            <a:r>
              <a:rPr sz="2800" b="1" i="1" spc="-80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dirty="0">
                <a:solidFill>
                  <a:srgbClr val="49B8E6"/>
                </a:solidFill>
                <a:latin typeface="Georgia"/>
                <a:cs typeface="Georgia"/>
              </a:rPr>
              <a:t>is</a:t>
            </a:r>
            <a:r>
              <a:rPr sz="2800" b="1" i="1" spc="-50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dirty="0">
                <a:solidFill>
                  <a:srgbClr val="49B8E6"/>
                </a:solidFill>
                <a:latin typeface="Georgia"/>
                <a:cs typeface="Georgia"/>
              </a:rPr>
              <a:t>not</a:t>
            </a:r>
            <a:r>
              <a:rPr sz="2800" b="1" i="1" spc="-60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dirty="0">
                <a:solidFill>
                  <a:srgbClr val="49B8E6"/>
                </a:solidFill>
                <a:latin typeface="Georgia"/>
                <a:cs typeface="Georgia"/>
              </a:rPr>
              <a:t>only</a:t>
            </a:r>
            <a:r>
              <a:rPr sz="2800" b="1" i="1" spc="-50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dirty="0">
                <a:solidFill>
                  <a:srgbClr val="49B8E6"/>
                </a:solidFill>
                <a:latin typeface="Georgia"/>
                <a:cs typeface="Georgia"/>
              </a:rPr>
              <a:t>learned,</a:t>
            </a:r>
            <a:r>
              <a:rPr sz="2800" b="1" i="1" spc="-35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dirty="0">
                <a:solidFill>
                  <a:srgbClr val="49B8E6"/>
                </a:solidFill>
                <a:latin typeface="Georgia"/>
                <a:cs typeface="Georgia"/>
              </a:rPr>
              <a:t>it</a:t>
            </a:r>
            <a:r>
              <a:rPr sz="2800" b="1" i="1" spc="-70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dirty="0">
                <a:solidFill>
                  <a:srgbClr val="49B8E6"/>
                </a:solidFill>
                <a:latin typeface="Georgia"/>
                <a:cs typeface="Georgia"/>
              </a:rPr>
              <a:t>is</a:t>
            </a:r>
            <a:r>
              <a:rPr sz="2800" b="1" i="1" spc="-50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dirty="0">
                <a:solidFill>
                  <a:srgbClr val="49B8E6"/>
                </a:solidFill>
                <a:latin typeface="Georgia"/>
                <a:cs typeface="Georgia"/>
              </a:rPr>
              <a:t>shared,</a:t>
            </a:r>
            <a:r>
              <a:rPr sz="2800" b="1" i="1" spc="-20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dirty="0">
                <a:solidFill>
                  <a:srgbClr val="49B8E6"/>
                </a:solidFill>
                <a:latin typeface="Georgia"/>
                <a:cs typeface="Georgia"/>
              </a:rPr>
              <a:t>adaptive</a:t>
            </a:r>
            <a:r>
              <a:rPr sz="2800" b="1" i="1" spc="-60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spc="-25" dirty="0">
                <a:solidFill>
                  <a:srgbClr val="49B8E6"/>
                </a:solidFill>
                <a:latin typeface="Georgia"/>
                <a:cs typeface="Georgia"/>
              </a:rPr>
              <a:t>and </a:t>
            </a:r>
            <a:r>
              <a:rPr sz="2800" b="1" i="1" spc="-10" dirty="0">
                <a:solidFill>
                  <a:srgbClr val="49B8E6"/>
                </a:solidFill>
                <a:latin typeface="Georgia"/>
                <a:cs typeface="Georgia"/>
              </a:rPr>
              <a:t>constantly</a:t>
            </a:r>
            <a:r>
              <a:rPr sz="2800" b="1" i="1" spc="-85" dirty="0">
                <a:solidFill>
                  <a:srgbClr val="49B8E6"/>
                </a:solidFill>
                <a:latin typeface="Georgia"/>
                <a:cs typeface="Georgia"/>
              </a:rPr>
              <a:t> </a:t>
            </a:r>
            <a:r>
              <a:rPr sz="2800" b="1" i="1" spc="-10" dirty="0">
                <a:solidFill>
                  <a:srgbClr val="49B8E6"/>
                </a:solidFill>
                <a:latin typeface="Georgia"/>
                <a:cs typeface="Georgia"/>
              </a:rPr>
              <a:t>changing.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1286392"/>
            <a:ext cx="9812655" cy="3820160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Each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individual’s</a:t>
            </a:r>
            <a:r>
              <a:rPr sz="24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culture:</a:t>
            </a:r>
            <a:endParaRPr sz="2400">
              <a:latin typeface="Georgia"/>
              <a:cs typeface="Georgia"/>
            </a:endParaRPr>
          </a:p>
          <a:p>
            <a:pPr marL="697865" indent="-227965">
              <a:lnSpc>
                <a:spcPct val="100000"/>
              </a:lnSpc>
              <a:spcBef>
                <a:spcPts val="1010"/>
              </a:spcBef>
              <a:buSzPct val="75000"/>
              <a:buFont typeface="Courier New"/>
              <a:buChar char="o"/>
              <a:tabLst>
                <a:tab pos="697865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4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unique</a:t>
            </a:r>
            <a:r>
              <a:rPr sz="24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representation</a:t>
            </a:r>
            <a:r>
              <a:rPr sz="24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4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variation</a:t>
            </a:r>
            <a:r>
              <a:rPr sz="24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existing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in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larger</a:t>
            </a:r>
            <a:r>
              <a:rPr sz="24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culture.</a:t>
            </a:r>
            <a:endParaRPr sz="2400">
              <a:latin typeface="Georgia"/>
              <a:cs typeface="Georgia"/>
            </a:endParaRPr>
          </a:p>
          <a:p>
            <a:pPr marL="697865" indent="-227965">
              <a:lnSpc>
                <a:spcPct val="100000"/>
              </a:lnSpc>
              <a:spcBef>
                <a:spcPts val="994"/>
              </a:spcBef>
              <a:buSzPct val="75000"/>
              <a:buFont typeface="Courier New"/>
              <a:buChar char="o"/>
              <a:tabLst>
                <a:tab pos="697865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learned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as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one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matures.</a:t>
            </a:r>
            <a:endParaRPr sz="2400">
              <a:latin typeface="Georgia"/>
              <a:cs typeface="Georgia"/>
            </a:endParaRPr>
          </a:p>
          <a:p>
            <a:pPr marL="697865" indent="-227965">
              <a:lnSpc>
                <a:spcPct val="100000"/>
              </a:lnSpc>
              <a:spcBef>
                <a:spcPts val="1010"/>
              </a:spcBef>
              <a:buSzPct val="75000"/>
              <a:buFont typeface="Courier New"/>
              <a:buChar char="o"/>
              <a:tabLst>
                <a:tab pos="697865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4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shaped</a:t>
            </a:r>
            <a:r>
              <a:rPr sz="2400" spc="-3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by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influences</a:t>
            </a:r>
            <a:r>
              <a:rPr sz="2400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within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one’s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social</a:t>
            </a:r>
            <a:r>
              <a:rPr sz="24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enviornment.</a:t>
            </a:r>
            <a:endParaRPr sz="2400">
              <a:latin typeface="Georgia"/>
              <a:cs typeface="Georgia"/>
            </a:endParaRPr>
          </a:p>
          <a:p>
            <a:pPr marL="697865" indent="-227965">
              <a:lnSpc>
                <a:spcPct val="100000"/>
              </a:lnSpc>
              <a:spcBef>
                <a:spcPts val="1010"/>
              </a:spcBef>
              <a:buSzPct val="75000"/>
              <a:buFont typeface="Courier New"/>
              <a:buChar char="o"/>
              <a:tabLst>
                <a:tab pos="697865" algn="l"/>
              </a:tabLst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Changes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over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lifetime</a:t>
            </a:r>
            <a:r>
              <a:rPr sz="2400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individual.</a:t>
            </a:r>
            <a:endParaRPr sz="2400">
              <a:latin typeface="Georgia"/>
              <a:cs typeface="Georgia"/>
            </a:endParaRPr>
          </a:p>
          <a:p>
            <a:pPr marL="12700" marR="579120">
              <a:lnSpc>
                <a:spcPct val="113999"/>
              </a:lnSpc>
              <a:spcBef>
                <a:spcPts val="595"/>
              </a:spcBef>
            </a:pP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Each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individual</a:t>
            </a:r>
            <a:r>
              <a:rPr sz="24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is</a:t>
            </a:r>
            <a:r>
              <a:rPr sz="24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</a:t>
            </a:r>
            <a:r>
              <a:rPr sz="24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unique</a:t>
            </a:r>
            <a:r>
              <a:rPr sz="2400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cultural</a:t>
            </a:r>
            <a:r>
              <a:rPr sz="24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package</a:t>
            </a:r>
            <a:r>
              <a:rPr sz="2400" spc="-3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making</a:t>
            </a:r>
            <a:r>
              <a:rPr sz="24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cross-cultural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encounters</a:t>
            </a:r>
            <a:r>
              <a:rPr sz="24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requiring</a:t>
            </a:r>
            <a:r>
              <a:rPr sz="2400" spc="-7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strategies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that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open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the</a:t>
            </a:r>
            <a:r>
              <a:rPr sz="2400" spc="-4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door</a:t>
            </a:r>
            <a:r>
              <a:rPr sz="2400" spc="-4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to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discovering</a:t>
            </a:r>
            <a:r>
              <a:rPr sz="24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333637"/>
                </a:solidFill>
                <a:latin typeface="Georgia"/>
                <a:cs typeface="Georgia"/>
              </a:rPr>
              <a:t>the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individual’s</a:t>
            </a:r>
            <a:r>
              <a:rPr sz="2400" spc="-7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cultural</a:t>
            </a:r>
            <a:r>
              <a:rPr sz="2400" spc="-6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preferences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and</a:t>
            </a:r>
            <a:r>
              <a:rPr sz="2400" spc="-5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frame</a:t>
            </a:r>
            <a:r>
              <a:rPr sz="2400" spc="-6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of</a:t>
            </a:r>
            <a:r>
              <a:rPr sz="2400" spc="-55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reference.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6327" rIns="0" bIns="0" rtlCol="0">
            <a:spAutoFit/>
          </a:bodyPr>
          <a:lstStyle/>
          <a:p>
            <a:pPr marL="2378075">
              <a:lnSpc>
                <a:spcPct val="100000"/>
              </a:lnSpc>
              <a:spcBef>
                <a:spcPts val="95"/>
              </a:spcBef>
            </a:pPr>
            <a:r>
              <a:rPr dirty="0"/>
              <a:t>Individual</a:t>
            </a:r>
            <a:r>
              <a:rPr spc="-125" dirty="0"/>
              <a:t> </a:t>
            </a:r>
            <a:r>
              <a:rPr sz="4000" spc="-10" dirty="0"/>
              <a:t>Culture</a:t>
            </a:r>
            <a:endParaRPr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808" y="2258313"/>
            <a:ext cx="3351529" cy="1276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3999"/>
              </a:lnSpc>
              <a:spcBef>
                <a:spcPts val="105"/>
              </a:spcBef>
            </a:pPr>
            <a:r>
              <a:rPr sz="2400" dirty="0">
                <a:solidFill>
                  <a:srgbClr val="333637"/>
                </a:solidFill>
                <a:latin typeface="Arial"/>
                <a:cs typeface="Arial"/>
              </a:rPr>
              <a:t>An</a:t>
            </a:r>
            <a:r>
              <a:rPr sz="2400" spc="-80" dirty="0">
                <a:solidFill>
                  <a:srgbClr val="333637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33637"/>
                </a:solidFill>
                <a:latin typeface="Georgia"/>
                <a:cs typeface="Georgia"/>
              </a:rPr>
              <a:t>individual’s</a:t>
            </a:r>
            <a:r>
              <a:rPr sz="2400" spc="-10" dirty="0">
                <a:solidFill>
                  <a:srgbClr val="333637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333637"/>
                </a:solidFill>
                <a:latin typeface="Arial"/>
                <a:cs typeface="Arial"/>
              </a:rPr>
              <a:t>culture</a:t>
            </a:r>
            <a:r>
              <a:rPr sz="2400" spc="-65" dirty="0">
                <a:solidFill>
                  <a:srgbClr val="333637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333637"/>
                </a:solidFill>
                <a:latin typeface="Arial"/>
                <a:cs typeface="Arial"/>
              </a:rPr>
              <a:t>is </a:t>
            </a:r>
            <a:r>
              <a:rPr sz="2400" dirty="0">
                <a:solidFill>
                  <a:srgbClr val="333637"/>
                </a:solidFill>
                <a:latin typeface="Arial"/>
                <a:cs typeface="Arial"/>
              </a:rPr>
              <a:t>present</a:t>
            </a:r>
            <a:r>
              <a:rPr sz="2400" spc="-55" dirty="0">
                <a:solidFill>
                  <a:srgbClr val="333637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33637"/>
                </a:solidFill>
                <a:latin typeface="Arial"/>
                <a:cs typeface="Arial"/>
              </a:rPr>
              <a:t>in</a:t>
            </a:r>
            <a:r>
              <a:rPr sz="2400" spc="-55" dirty="0">
                <a:solidFill>
                  <a:srgbClr val="333637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33637"/>
                </a:solidFill>
                <a:latin typeface="Arial"/>
                <a:cs typeface="Arial"/>
              </a:rPr>
              <a:t>every</a:t>
            </a:r>
            <a:r>
              <a:rPr sz="2400" spc="-50" dirty="0">
                <a:solidFill>
                  <a:srgbClr val="333637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Arial"/>
                <a:cs typeface="Arial"/>
              </a:rPr>
              <a:t>health </a:t>
            </a:r>
            <a:r>
              <a:rPr sz="2400" dirty="0">
                <a:solidFill>
                  <a:srgbClr val="333637"/>
                </a:solidFill>
                <a:latin typeface="Arial"/>
                <a:cs typeface="Arial"/>
              </a:rPr>
              <a:t>care</a:t>
            </a:r>
            <a:r>
              <a:rPr sz="2400" spc="-65" dirty="0">
                <a:solidFill>
                  <a:srgbClr val="333637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33637"/>
                </a:solidFill>
                <a:latin typeface="Arial"/>
                <a:cs typeface="Arial"/>
              </a:rPr>
              <a:t>encounter.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0"/>
              </a:spcBef>
            </a:pPr>
            <a:r>
              <a:rPr sz="2800" dirty="0"/>
              <a:t>Why</a:t>
            </a:r>
            <a:r>
              <a:rPr sz="2800" spc="-85" dirty="0"/>
              <a:t> </a:t>
            </a:r>
            <a:r>
              <a:rPr sz="2800" dirty="0"/>
              <a:t>is</a:t>
            </a:r>
            <a:r>
              <a:rPr sz="2800" spc="-85" dirty="0"/>
              <a:t> </a:t>
            </a:r>
            <a:r>
              <a:rPr sz="2800" dirty="0"/>
              <a:t>Individual</a:t>
            </a:r>
            <a:r>
              <a:rPr sz="2800" spc="-55" dirty="0"/>
              <a:t> </a:t>
            </a:r>
            <a:r>
              <a:rPr sz="2800" dirty="0"/>
              <a:t>Culture</a:t>
            </a:r>
            <a:r>
              <a:rPr sz="2800" spc="-90" dirty="0"/>
              <a:t> </a:t>
            </a:r>
            <a:r>
              <a:rPr sz="2800" spc="-10" dirty="0"/>
              <a:t>Important?</a:t>
            </a:r>
            <a:endParaRPr sz="2800" dirty="0"/>
          </a:p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sz="2800" dirty="0"/>
              <a:t>Because</a:t>
            </a:r>
            <a:r>
              <a:rPr sz="2800" spc="-55" dirty="0"/>
              <a:t> </a:t>
            </a:r>
            <a:r>
              <a:rPr sz="2800" dirty="0"/>
              <a:t>it</a:t>
            </a:r>
            <a:r>
              <a:rPr sz="2800" spc="-75" dirty="0"/>
              <a:t> </a:t>
            </a:r>
            <a:r>
              <a:rPr sz="2800" spc="-10" dirty="0"/>
              <a:t>impacts</a:t>
            </a:r>
            <a:r>
              <a:rPr lang="en-US" sz="2800" spc="-10" dirty="0"/>
              <a:t> …</a:t>
            </a:r>
            <a:endParaRPr sz="2800" dirty="0"/>
          </a:p>
        </p:txBody>
      </p:sp>
      <p:sp>
        <p:nvSpPr>
          <p:cNvPr id="4" name="object 4"/>
          <p:cNvSpPr/>
          <p:nvPr/>
        </p:nvSpPr>
        <p:spPr>
          <a:xfrm>
            <a:off x="4512564" y="1347216"/>
            <a:ext cx="7343140" cy="4636135"/>
          </a:xfrm>
          <a:custGeom>
            <a:avLst/>
            <a:gdLst/>
            <a:ahLst/>
            <a:cxnLst/>
            <a:rect l="l" t="t" r="r" b="b"/>
            <a:pathLst>
              <a:path w="7343140" h="4636135">
                <a:moveTo>
                  <a:pt x="7342632" y="0"/>
                </a:moveTo>
                <a:lnTo>
                  <a:pt x="0" y="0"/>
                </a:lnTo>
                <a:lnTo>
                  <a:pt x="0" y="4636008"/>
                </a:lnTo>
                <a:lnTo>
                  <a:pt x="7342632" y="4636008"/>
                </a:lnTo>
                <a:lnTo>
                  <a:pt x="7342632" y="0"/>
                </a:lnTo>
                <a:close/>
              </a:path>
            </a:pathLst>
          </a:custGeom>
          <a:solidFill>
            <a:srgbClr val="3CB5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82490" y="1509140"/>
            <a:ext cx="6428105" cy="3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58420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Our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view</a:t>
            </a:r>
            <a:r>
              <a:rPr sz="24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illness</a:t>
            </a:r>
            <a:r>
              <a:rPr sz="2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what</a:t>
            </a:r>
            <a:r>
              <a:rPr sz="2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causes</a:t>
            </a:r>
            <a:r>
              <a:rPr sz="24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illness</a:t>
            </a:r>
            <a:endParaRPr sz="2400">
              <a:latin typeface="Georgia"/>
              <a:cs typeface="Georgia"/>
            </a:endParaRPr>
          </a:p>
          <a:p>
            <a:pPr marL="584200" marR="148590" indent="-572135">
              <a:lnSpc>
                <a:spcPct val="100000"/>
              </a:lnSpc>
              <a:spcBef>
                <a:spcPts val="1989"/>
              </a:spcBef>
              <a:buFont typeface="Arial"/>
              <a:buChar char="•"/>
              <a:tabLst>
                <a:tab pos="58420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Our</a:t>
            </a:r>
            <a:r>
              <a:rPr sz="2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attitudes</a:t>
            </a:r>
            <a:r>
              <a:rPr sz="24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toward</a:t>
            </a:r>
            <a:r>
              <a:rPr sz="24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doctors,</a:t>
            </a:r>
            <a:r>
              <a:rPr sz="24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dentists</a:t>
            </a:r>
            <a:r>
              <a:rPr sz="24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other</a:t>
            </a:r>
            <a:r>
              <a:rPr sz="24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health</a:t>
            </a:r>
            <a:r>
              <a:rPr sz="24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care</a:t>
            </a:r>
            <a:r>
              <a:rPr sz="24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providers</a:t>
            </a:r>
            <a:endParaRPr sz="2400">
              <a:latin typeface="Georgia"/>
              <a:cs typeface="Georgia"/>
            </a:endParaRPr>
          </a:p>
          <a:p>
            <a:pPr marL="584200" marR="5080" indent="-572135">
              <a:lnSpc>
                <a:spcPct val="100000"/>
              </a:lnSpc>
              <a:spcBef>
                <a:spcPts val="2010"/>
              </a:spcBef>
              <a:buFont typeface="Arial"/>
              <a:buChar char="•"/>
              <a:tabLst>
                <a:tab pos="58420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Our</a:t>
            </a:r>
            <a:r>
              <a:rPr sz="2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help-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seeking</a:t>
            </a:r>
            <a:r>
              <a:rPr sz="2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behaviors</a:t>
            </a:r>
            <a:r>
              <a:rPr sz="2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with</a:t>
            </a:r>
            <a:r>
              <a:rPr sz="2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our</a:t>
            </a:r>
            <a:r>
              <a:rPr sz="2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health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care</a:t>
            </a:r>
            <a:r>
              <a:rPr sz="2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providers</a:t>
            </a:r>
            <a:endParaRPr sz="2400">
              <a:latin typeface="Georgia"/>
              <a:cs typeface="Georgia"/>
            </a:endParaRPr>
          </a:p>
          <a:p>
            <a:pPr marL="584200" marR="12700" indent="-572135">
              <a:lnSpc>
                <a:spcPct val="100000"/>
              </a:lnSpc>
              <a:spcBef>
                <a:spcPts val="2005"/>
              </a:spcBef>
              <a:buFont typeface="Arial"/>
              <a:buChar char="•"/>
              <a:tabLst>
                <a:tab pos="58420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Our</a:t>
            </a:r>
            <a:r>
              <a:rPr sz="2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attitudes</a:t>
            </a:r>
            <a:r>
              <a:rPr sz="24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about</a:t>
            </a:r>
            <a:r>
              <a:rPr sz="24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seniors</a:t>
            </a:r>
            <a:r>
              <a:rPr sz="24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4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individuals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with</a:t>
            </a:r>
            <a:r>
              <a:rPr sz="24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disabilities</a:t>
            </a:r>
            <a:endParaRPr sz="2400">
              <a:latin typeface="Georgia"/>
              <a:cs typeface="Georgia"/>
            </a:endParaRPr>
          </a:p>
          <a:p>
            <a:pPr marL="584200" indent="-571500">
              <a:lnSpc>
                <a:spcPct val="100000"/>
              </a:lnSpc>
              <a:spcBef>
                <a:spcPts val="1989"/>
              </a:spcBef>
              <a:buFont typeface="Arial"/>
              <a:buChar char="•"/>
              <a:tabLst>
                <a:tab pos="58420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Our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beliefs</a:t>
            </a:r>
            <a:r>
              <a:rPr sz="2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about</a:t>
            </a:r>
            <a:r>
              <a:rPr sz="24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24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role</a:t>
            </a:r>
            <a:r>
              <a:rPr sz="2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24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caregivers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3297</Words>
  <Application>Microsoft Office PowerPoint</Application>
  <PresentationFormat>Widescreen</PresentationFormat>
  <Paragraphs>360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Courier New</vt:lpstr>
      <vt:lpstr>Georgia</vt:lpstr>
      <vt:lpstr>Times New Roman</vt:lpstr>
      <vt:lpstr>Wingdings</vt:lpstr>
      <vt:lpstr>Office Theme</vt:lpstr>
      <vt:lpstr>Cultural Competency and Patient Engagement</vt:lpstr>
      <vt:lpstr>Why is cultural competency important?</vt:lpstr>
      <vt:lpstr>What is culture?</vt:lpstr>
      <vt:lpstr>How does culture impact the care provided?</vt:lpstr>
      <vt:lpstr>Why is increasing cultural competency important?</vt:lpstr>
      <vt:lpstr>Empower’s Commitment to Cultural Competency</vt:lpstr>
      <vt:lpstr>Building Cultural Engagement with Patients is a Process.</vt:lpstr>
      <vt:lpstr>Individual Culture</vt:lpstr>
      <vt:lpstr>Why is Individual Culture Important? Because it impacts …</vt:lpstr>
      <vt:lpstr>A Health Care Encounter Includes Multiple Components.</vt:lpstr>
      <vt:lpstr>Cultural Competency Continuum</vt:lpstr>
      <vt:lpstr>Clear Communication:</vt:lpstr>
      <vt:lpstr>Did you know?</vt:lpstr>
      <vt:lpstr>Barriers to Communication with Patients</vt:lpstr>
      <vt:lpstr>Benefits of Clear Communication</vt:lpstr>
      <vt:lpstr>Barriers to Patient Communication</vt:lpstr>
      <vt:lpstr>Barriers to Patient Communication</vt:lpstr>
      <vt:lpstr>Barriers to Patient Communication</vt:lpstr>
      <vt:lpstr>Barriers to Patient Communication: Limited English Proficiency (LEP)</vt:lpstr>
      <vt:lpstr>Language Assistance Services</vt:lpstr>
      <vt:lpstr>Effective Use of an Interpreter</vt:lpstr>
      <vt:lpstr>Using Professionally-Trained Interpreters</vt:lpstr>
      <vt:lpstr>Alternate Format Requirements</vt:lpstr>
      <vt:lpstr>Disability Sensitivity and Awareness</vt:lpstr>
      <vt:lpstr>Americans with Disabilities Act (ADA)</vt:lpstr>
      <vt:lpstr>How does the ADA relate to providers?</vt:lpstr>
      <vt:lpstr>Accommodations For Those with Disabilities Can Include…</vt:lpstr>
      <vt:lpstr>ADA, 504 and Linguistic Services</vt:lpstr>
      <vt:lpstr>Empower’s Commitment to Cultural Competency</vt:lpstr>
      <vt:lpstr>Thank You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McGilton, Debbie</dc:creator>
  <cp:lastModifiedBy>Tripp Franks</cp:lastModifiedBy>
  <cp:revision>3</cp:revision>
  <dcterms:created xsi:type="dcterms:W3CDTF">2024-05-06T15:28:14Z</dcterms:created>
  <dcterms:modified xsi:type="dcterms:W3CDTF">2025-04-02T16:17:49Z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2024-05-06T00:00:00Z</vt:filetime>
  </property>
  <property fmtid="{D5CDD505-2E9C-101B-9397-08002B2CF9AE}" pid="5" name="Producer">
    <vt:lpwstr>Microsoft® PowerPoint® 2016</vt:lpwstr>
  </property>
</Properties>
</file>